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99" r:id="rId3"/>
    <p:sldId id="398" r:id="rId4"/>
    <p:sldId id="396" r:id="rId5"/>
    <p:sldId id="397" r:id="rId6"/>
    <p:sldId id="401" r:id="rId7"/>
    <p:sldId id="348" r:id="rId8"/>
    <p:sldId id="376" r:id="rId9"/>
    <p:sldId id="343" r:id="rId10"/>
    <p:sldId id="394" r:id="rId11"/>
    <p:sldId id="402" r:id="rId12"/>
    <p:sldId id="395" r:id="rId13"/>
  </p:sldIdLst>
  <p:sldSz cx="9144000" cy="6858000" type="screen4x3"/>
  <p:notesSz cx="6858000" cy="9144000"/>
  <p:defaultTextStyle>
    <a:lvl1pPr marL="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9A8C"/>
    <a:srgbClr val="AC7868"/>
    <a:srgbClr val="B57B6F"/>
    <a:srgbClr val="C89D94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71" autoAdjust="0"/>
  </p:normalViewPr>
  <p:slideViewPr>
    <p:cSldViewPr>
      <p:cViewPr>
        <p:scale>
          <a:sx n="100" d="100"/>
          <a:sy n="100" d="100"/>
        </p:scale>
        <p:origin x="-204" y="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CE954-30A2-40CE-B389-BA4B64A5E0F2}" type="datetimeFigureOut">
              <a:rPr lang="pl-PL" smtClean="0"/>
              <a:pPr/>
              <a:t>16.11.2016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BFA36-6AA0-4622-A270-CBB67B7392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3651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l-PL" sz="1200"/>
            </a:lvl1pPr>
            <a:extLst/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l-PL" sz="1200"/>
            </a:lvl1pPr>
            <a:extLst/>
          </a:lstStyle>
          <a:p>
            <a:fld id="{C238408C-6839-46EE-8131-EDA75C487F2E}" type="datetimeFigureOut">
              <a:rPr lang="pl-PL" smtClean="0"/>
              <a:pPr/>
              <a:t>16.11.2016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l-PL" sz="1200"/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l-PL" sz="1200"/>
            </a:lvl1pPr>
            <a:extLst/>
          </a:lstStyle>
          <a:p>
            <a:fld id="{87D77045-401A-4D5E-BFE3-54C21A8A6634}" type="slidenum">
              <a:rPr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71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l-PL" smtClean="0"/>
              <a:pPr/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398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l-PL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‹#›</a:t>
            </a:fld>
            <a:endParaRPr kumimoji="0" lang="pl-PL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pl-PL" sz="380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pl-PL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pl-PL" smtClean="0"/>
              <a:t>Kliknij, aby edytować styl wzorca podtytułu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pl-PL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pl-PL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l-PL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l-PL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l-PL" sz="2000"/>
            </a:lvl1pPr>
            <a:lvl2pPr eaLnBrk="1" latinLnBrk="0" hangingPunct="1">
              <a:defRPr kumimoji="0" lang="pl-PL" sz="2400"/>
            </a:lvl2pPr>
            <a:lvl3pPr eaLnBrk="1" latinLnBrk="0" hangingPunct="1">
              <a:defRPr kumimoji="0" lang="pl-PL" sz="2000"/>
            </a:lvl3pPr>
            <a:lvl4pPr eaLnBrk="1" latinLnBrk="0" hangingPunct="1">
              <a:defRPr kumimoji="0" lang="pl-PL" sz="1800"/>
            </a:lvl4pPr>
            <a:lvl5pPr eaLnBrk="1" latinLnBrk="0" hangingPunct="1">
              <a:defRPr kumimoji="0" lang="pl-PL"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pl-PL" sz="2800"/>
            </a:lvl1pPr>
            <a:lvl2pPr eaLnBrk="1" latinLnBrk="0" hangingPunct="1">
              <a:defRPr kumimoji="0" lang="pl-PL" sz="2400"/>
            </a:lvl2pPr>
            <a:lvl3pPr eaLnBrk="1" latinLnBrk="0" hangingPunct="1">
              <a:defRPr kumimoji="0" lang="pl-PL" sz="2000"/>
            </a:lvl3pPr>
            <a:lvl4pPr eaLnBrk="1" latinLnBrk="0" hangingPunct="1">
              <a:defRPr kumimoji="0" lang="pl-PL" sz="1800"/>
            </a:lvl4pPr>
            <a:lvl5pPr eaLnBrk="1" latinLnBrk="0" hangingPunct="1">
              <a:defRPr kumimoji="0" lang="pl-PL"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pl-PL" sz="400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pl-PL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pl-PL" sz="2000" b="1"/>
            </a:lvl2pPr>
            <a:lvl3pPr eaLnBrk="1" latinLnBrk="0" hangingPunct="1">
              <a:buNone/>
              <a:defRPr kumimoji="0" lang="pl-PL" sz="1800" b="1"/>
            </a:lvl3pPr>
            <a:lvl4pPr eaLnBrk="1" latinLnBrk="0" hangingPunct="1">
              <a:buNone/>
              <a:defRPr kumimoji="0" lang="pl-PL" sz="1600" b="1"/>
            </a:lvl4pPr>
            <a:lvl5pPr eaLnBrk="1" latinLnBrk="0" hangingPunct="1">
              <a:buNone/>
              <a:defRPr kumimoji="0" lang="pl-PL" sz="1600" b="1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pl-PL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pl-PL" sz="2000" b="1"/>
            </a:lvl2pPr>
            <a:lvl3pPr eaLnBrk="1" latinLnBrk="0" hangingPunct="1">
              <a:buNone/>
              <a:defRPr kumimoji="0" lang="pl-PL" sz="1800" b="1"/>
            </a:lvl3pPr>
            <a:lvl4pPr eaLnBrk="1" latinLnBrk="0" hangingPunct="1">
              <a:buNone/>
              <a:defRPr kumimoji="0" lang="pl-PL" sz="1600" b="1"/>
            </a:lvl4pPr>
            <a:lvl5pPr eaLnBrk="1" latinLnBrk="0" hangingPunct="1">
              <a:buNone/>
              <a:defRPr kumimoji="0" lang="pl-PL" sz="1600" b="1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pl-PL" sz="2400"/>
            </a:lvl1pPr>
            <a:lvl2pPr eaLnBrk="1" latinLnBrk="0" hangingPunct="1">
              <a:defRPr kumimoji="0" lang="pl-PL" sz="2000"/>
            </a:lvl2pPr>
            <a:lvl3pPr eaLnBrk="1" latinLnBrk="0" hangingPunct="1">
              <a:defRPr kumimoji="0" lang="pl-PL" sz="1800"/>
            </a:lvl3pPr>
            <a:lvl4pPr eaLnBrk="1" latinLnBrk="0" hangingPunct="1">
              <a:defRPr kumimoji="0" lang="pl-PL" sz="1600"/>
            </a:lvl4pPr>
            <a:lvl5pPr eaLnBrk="1" latinLnBrk="0" hangingPunct="1">
              <a:defRPr kumimoji="0" lang="pl-PL"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pl-PL" sz="2400"/>
            </a:lvl1pPr>
            <a:lvl2pPr eaLnBrk="1" latinLnBrk="0" hangingPunct="1">
              <a:defRPr kumimoji="0" lang="pl-PL" sz="2000"/>
            </a:lvl2pPr>
            <a:lvl3pPr eaLnBrk="1" latinLnBrk="0" hangingPunct="1">
              <a:defRPr kumimoji="0" lang="pl-PL" sz="1800"/>
            </a:lvl3pPr>
            <a:lvl4pPr eaLnBrk="1" latinLnBrk="0" hangingPunct="1">
              <a:defRPr kumimoji="0" lang="pl-PL" sz="1600"/>
            </a:lvl4pPr>
            <a:lvl5pPr eaLnBrk="1" latinLnBrk="0" hangingPunct="1">
              <a:defRPr kumimoji="0" lang="pl-PL"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pl-PL" sz="4000" cap="none" baseline="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pl-PL" sz="3600" b="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pl-PL" sz="1800"/>
            </a:lvl1pPr>
            <a:lvl2pPr eaLnBrk="1" latinLnBrk="0" hangingPunct="1">
              <a:buNone/>
              <a:defRPr kumimoji="0" lang="pl-PL" sz="1200"/>
            </a:lvl2pPr>
            <a:lvl3pPr eaLnBrk="1" latinLnBrk="0" hangingPunct="1">
              <a:buNone/>
              <a:defRPr kumimoji="0" lang="pl-PL" sz="1000"/>
            </a:lvl3pPr>
            <a:lvl4pPr eaLnBrk="1" latinLnBrk="0" hangingPunct="1">
              <a:buNone/>
              <a:defRPr kumimoji="0" lang="pl-PL" sz="900"/>
            </a:lvl4pPr>
            <a:lvl5pPr eaLnBrk="1" latinLnBrk="0" hangingPunct="1">
              <a:buNone/>
              <a:defRPr kumimoji="0" lang="pl-PL" sz="9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pl-PL" sz="3200"/>
            </a:lvl1pPr>
            <a:lvl2pPr eaLnBrk="1" latinLnBrk="0" hangingPunct="1">
              <a:defRPr kumimoji="0" lang="pl-PL" sz="2800"/>
            </a:lvl2pPr>
            <a:lvl3pPr eaLnBrk="1" latinLnBrk="0" hangingPunct="1">
              <a:defRPr kumimoji="0" lang="pl-PL" sz="2400"/>
            </a:lvl3pPr>
            <a:lvl4pPr eaLnBrk="1" latinLnBrk="0" hangingPunct="1">
              <a:defRPr kumimoji="0" lang="pl-PL" sz="2000"/>
            </a:lvl4pPr>
            <a:lvl5pPr eaLnBrk="1" latinLnBrk="0" hangingPunct="1">
              <a:defRPr kumimoji="0" lang="pl-PL"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Zdjęcie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pl-PL" sz="2100" b="0"/>
            </a:lvl1pPr>
            <a:extLst/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pl-PL"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pl-PL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pl-PL" sz="1200"/>
            </a:lvl2pPr>
            <a:lvl3pPr eaLnBrk="1" latinLnBrk="0" hangingPunct="1">
              <a:defRPr kumimoji="0" lang="pl-PL" sz="1000"/>
            </a:lvl3pPr>
            <a:lvl4pPr eaLnBrk="1" latinLnBrk="0" hangingPunct="1">
              <a:defRPr kumimoji="0" lang="pl-PL" sz="900"/>
            </a:lvl4pPr>
            <a:lvl5pPr eaLnBrk="1" latinLnBrk="0" hangingPunct="1">
              <a:defRPr kumimoji="0" lang="pl-PL" sz="9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pl-PL"/>
              <a:pPr/>
              <a:t>16.11.2016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l-PL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pl-PL" smtClean="0"/>
              <a:t>Kliknij, aby edytować styl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pl-PL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pl-PL">
                <a:solidFill>
                  <a:schemeClr val="tx2"/>
                </a:solidFill>
              </a:rPr>
              <a:pPr/>
              <a:t>16.11.2016</a:t>
            </a:fld>
            <a:endParaRPr kumimoji="0" lang="pl-PL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pl-PL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l-PL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pl-PL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pl-PL" sz="1200">
                <a:solidFill>
                  <a:schemeClr val="tx2"/>
                </a:solidFill>
              </a:rPr>
              <a:pPr algn="l"/>
              <a:t>‹#›</a:t>
            </a:fld>
            <a:endParaRPr kumimoji="0" lang="pl-PL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pl-PL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pl-PL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pl-PL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pl-PL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pl-PL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pl-PL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pl-PL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pl-PL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gettyimages.com/category/architectur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460851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</a:bodyPr>
          <a:lstStyle>
            <a:extLst/>
          </a:lstStyle>
          <a:p>
            <a:pPr algn="ctr"/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lang="pl-PL" sz="36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6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Adamczyk</a:t>
            </a:r>
            <a:r>
              <a:rPr sz="36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 i Spółka</a:t>
            </a:r>
            <a:r>
              <a:rPr sz="16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 </a:t>
            </a:r>
            <a:r>
              <a:rPr sz="44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sz="44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sz="20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Adwokaci</a:t>
            </a:r>
            <a:r>
              <a:rPr lang="pl-PL" sz="2000" b="0" cap="small" spc="300" dirty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 </a:t>
            </a:r>
            <a:r>
              <a:rPr lang="pl-PL" sz="2000" b="0" cap="small" spc="300" dirty="0" smtClean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I Radcy </a:t>
            </a:r>
            <a:r>
              <a:rPr lang="pl-PL" sz="2000" b="0" cap="small" spc="300" dirty="0">
                <a:solidFill>
                  <a:schemeClr val="accent1"/>
                </a:solidFill>
                <a:latin typeface="Baskerville Old Face" pitchFamily="18" charset="0"/>
                <a:cs typeface="Arabic Typesetting" pitchFamily="66" charset="-78"/>
              </a:rPr>
              <a:t>Prawni </a:t>
            </a:r>
            <a:r>
              <a:rPr sz="20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sz="2000" b="0" cap="small" spc="30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sz="4400" b="0" cap="small" spc="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/>
            </a:r>
            <a:br>
              <a:rPr sz="4400" b="0" cap="small" spc="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</a:br>
            <a:r>
              <a:rPr lang="pl-PL" sz="3200" spc="0" dirty="0" smtClean="0">
                <a:latin typeface="Baskerville Old Face" pitchFamily="18" charset="0"/>
              </a:rPr>
              <a:t>”WOLNOŚĆ panoramy” </a:t>
            </a:r>
            <a:r>
              <a:rPr lang="pl-PL" sz="3200" b="0" spc="0" dirty="0" smtClean="0">
                <a:latin typeface="Baskerville Old Face" pitchFamily="18" charset="0"/>
              </a:rPr>
              <a:t/>
            </a:r>
            <a:br>
              <a:rPr lang="pl-PL" sz="3200" b="0" spc="0" dirty="0" smtClean="0">
                <a:latin typeface="Baskerville Old Face" pitchFamily="18" charset="0"/>
              </a:rPr>
            </a:br>
            <a:r>
              <a:rPr sz="3200" b="0" spc="0" dirty="0" smtClean="0">
                <a:latin typeface="Baskerville Old Face" pitchFamily="18" charset="0"/>
              </a:rPr>
              <a:t/>
            </a:r>
            <a:br>
              <a:rPr sz="3200" b="0" spc="0" dirty="0" smtClean="0">
                <a:latin typeface="Baskerville Old Face" pitchFamily="18" charset="0"/>
              </a:rPr>
            </a:br>
            <a:r>
              <a:rPr sz="3200" b="0" spc="0" dirty="0" smtClean="0">
                <a:latin typeface="Baskerville Old Face" pitchFamily="18" charset="0"/>
              </a:rPr>
              <a:t/>
            </a:r>
            <a:br>
              <a:rPr sz="3200" b="0" spc="0" dirty="0" smtClean="0">
                <a:latin typeface="Baskerville Old Face" pitchFamily="18" charset="0"/>
              </a:rPr>
            </a:br>
            <a:r>
              <a:rPr lang="pl-PL" sz="1600" b="0" spc="0" dirty="0" smtClean="0">
                <a:latin typeface="Baskerville Old Face" pitchFamily="18" charset="0"/>
              </a:rPr>
              <a:t/>
            </a:r>
            <a:br>
              <a:rPr lang="pl-PL" sz="1600" b="0" spc="0" dirty="0" smtClean="0">
                <a:latin typeface="Baskerville Old Face" pitchFamily="18" charset="0"/>
              </a:rPr>
            </a:br>
            <a:r>
              <a:rPr lang="pl-PL" sz="1600" b="0" spc="0" dirty="0" smtClean="0">
                <a:latin typeface="Baskerville Old Face" pitchFamily="18" charset="0"/>
              </a:rPr>
              <a:t/>
            </a:r>
            <a:br>
              <a:rPr lang="pl-PL" sz="1600" b="0" spc="0" dirty="0" smtClean="0">
                <a:latin typeface="Baskerville Old Face" pitchFamily="18" charset="0"/>
              </a:rPr>
            </a:br>
            <a:r>
              <a:rPr lang="pl-PL" sz="1600" b="0" spc="0" dirty="0" smtClean="0">
                <a:latin typeface="Baskerville Old Face" pitchFamily="18" charset="0"/>
              </a:rPr>
              <a:t/>
            </a:r>
            <a:br>
              <a:rPr lang="pl-PL" sz="1600" b="0" spc="0" dirty="0" smtClean="0">
                <a:latin typeface="Baskerville Old Face" pitchFamily="18" charset="0"/>
              </a:rPr>
            </a:br>
            <a:r>
              <a:rPr sz="1800" b="0" cap="none" spc="0" dirty="0" smtClean="0">
                <a:solidFill>
                  <a:schemeClr val="tx2">
                    <a:lumMod val="50000"/>
                  </a:schemeClr>
                </a:solidFill>
                <a:latin typeface="Baskerville Old Face" pitchFamily="18" charset="0"/>
                <a:cs typeface="Arabic Typesetting" pitchFamily="66" charset="-78"/>
              </a:rPr>
              <a:t>Bydgoszcz, 17 listopada 2016 roku.</a:t>
            </a:r>
            <a:endParaRPr lang="pl-PL" sz="1800" b="0" spc="0" dirty="0">
              <a:solidFill>
                <a:schemeClr val="tx2">
                  <a:lumMod val="50000"/>
                </a:schemeClr>
              </a:solidFill>
              <a:latin typeface="Baskerville Old Face" pitchFamily="18" charset="0"/>
              <a:cs typeface="Arabic Typesetting" pitchFamily="66" charset="-78"/>
            </a:endParaRPr>
          </a:p>
        </p:txBody>
      </p:sp>
      <p:sp>
        <p:nvSpPr>
          <p:cNvPr id="12" name="Rectangle 4"/>
          <p:cNvSpPr>
            <a:spLocks noGrp="1"/>
          </p:cNvSpPr>
          <p:nvPr>
            <p:ph type="body" idx="1"/>
          </p:nvPr>
        </p:nvSpPr>
        <p:spPr>
          <a:xfrm>
            <a:off x="899592" y="5085184"/>
            <a:ext cx="7772400" cy="1368152"/>
          </a:xfrm>
        </p:spPr>
        <p:txBody>
          <a:bodyPr>
            <a:normAutofit fontScale="92500" lnSpcReduction="20000"/>
          </a:bodyPr>
          <a:lstStyle>
            <a:extLst/>
          </a:lstStyle>
          <a:p>
            <a:pPr algn="r"/>
            <a:endParaRPr lang="pl-PL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r"/>
            <a:endParaRPr lang="pl-PL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r"/>
            <a:endParaRPr lang="pl-PL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pl-P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Prezentacja stworzona na  </a:t>
            </a:r>
            <a:r>
              <a:rPr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Camerimage Forum 2016</a:t>
            </a:r>
          </a:p>
          <a:p>
            <a:endParaRPr lang="pl-P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ectangle 4"/>
          <p:cNvSpPr txBox="1">
            <a:spLocks/>
          </p:cNvSpPr>
          <p:nvPr/>
        </p:nvSpPr>
        <p:spPr>
          <a:xfrm>
            <a:off x="857224" y="5948388"/>
            <a:ext cx="4572032" cy="481008"/>
          </a:xfrm>
          <a:prstGeom prst="rect">
            <a:avLst/>
          </a:prstGeom>
        </p:spPr>
        <p:txBody>
          <a:bodyPr vert="horz" anchor="t">
            <a:normAutofit/>
          </a:bodyPr>
          <a:lstStyle>
            <a:extLst/>
          </a:lstStyle>
          <a:p>
            <a:pPr marL="374904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95000"/>
              <a:buFont typeface="Wingdings"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0808"/>
            <a:ext cx="8672033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/>
          </p:cNvSpPr>
          <p:nvPr/>
        </p:nvSpPr>
        <p:spPr>
          <a:xfrm>
            <a:off x="214313" y="6215063"/>
            <a:ext cx="7500937" cy="481012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marL="374904" indent="-342900" fontAlgn="auto">
              <a:spcBef>
                <a:spcPts val="700"/>
              </a:spcBef>
              <a:spcAft>
                <a:spcPts val="0"/>
              </a:spcAft>
              <a:buSzPct val="95000"/>
              <a:buFont typeface="Wingdings"/>
              <a:buNone/>
              <a:defRPr/>
            </a:pPr>
            <a:r>
              <a:rPr lang="pl-PL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	</a:t>
            </a:r>
            <a:endParaRPr lang="pl-PL" sz="12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72706" name="Picture 2" descr="Click Image to Clo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00042"/>
            <a:ext cx="6786610" cy="4920292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1285852" y="5500702"/>
            <a:ext cx="707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1400" dirty="0" err="1" smtClean="0"/>
              <a:t>Christo</a:t>
            </a:r>
            <a:r>
              <a:rPr sz="1400" dirty="0" smtClean="0"/>
              <a:t> i Jeanne-Claude, </a:t>
            </a:r>
            <a:r>
              <a:rPr sz="1400" i="1" dirty="0" smtClean="0"/>
              <a:t>Wrapped Reichstag</a:t>
            </a:r>
            <a:r>
              <a:rPr sz="1400" dirty="0" smtClean="0"/>
              <a:t>, Berlin 1971-95, </a:t>
            </a:r>
          </a:p>
          <a:p>
            <a:pPr algn="ctr"/>
            <a:r>
              <a:rPr sz="1400" dirty="0" err="1" smtClean="0"/>
              <a:t>zdjęcie</a:t>
            </a:r>
            <a:r>
              <a:rPr sz="1400" dirty="0" smtClean="0"/>
              <a:t>: Wolfgang </a:t>
            </a:r>
            <a:r>
              <a:rPr sz="1400" dirty="0" err="1" smtClean="0"/>
              <a:t>Volz</a:t>
            </a:r>
            <a:r>
              <a:rPr sz="1400" dirty="0" smtClean="0"/>
              <a:t> </a:t>
            </a:r>
          </a:p>
          <a:p>
            <a:pPr algn="ctr"/>
            <a:r>
              <a:rPr sz="1400" dirty="0" err="1" smtClean="0"/>
              <a:t>źródło</a:t>
            </a:r>
            <a:r>
              <a:rPr sz="1400" dirty="0" smtClean="0"/>
              <a:t>: http://www.christojeanneclaude.net/wr.shtml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558606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2967334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u="sng" dirty="0" smtClean="0">
                <a:hlinkClick r:id="rId2"/>
              </a:rPr>
              <a:t>http</a:t>
            </a:r>
            <a:r>
              <a:rPr lang="pl-PL" sz="2800" u="sng" dirty="0">
                <a:hlinkClick r:id="rId2"/>
              </a:rPr>
              <a:t>://wiki.gettyimages.com/category/architecture/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2970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Swoboda fotografowania, czy ni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31692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53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9"/>
            <a:ext cx="8363272" cy="792088"/>
          </a:xfrm>
        </p:spPr>
        <p:txBody>
          <a:bodyPr/>
          <a:lstStyle/>
          <a:p>
            <a:r>
              <a:rPr lang="pl-PL" sz="3200" dirty="0" smtClean="0"/>
              <a:t>Co podlega ochronie prawno-autorskiej </a:t>
            </a:r>
            <a:endParaRPr lang="pl-PL" sz="32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219256" cy="5045744"/>
          </a:xfrm>
        </p:spPr>
        <p:txBody>
          <a:bodyPr>
            <a:normAutofit/>
          </a:bodyPr>
          <a:lstStyle/>
          <a:p>
            <a:pPr marL="489204" indent="-457200"/>
            <a:endParaRPr lang="pl-PL" sz="2800" dirty="0">
              <a:solidFill>
                <a:schemeClr val="tx1"/>
              </a:solidFill>
            </a:endParaRPr>
          </a:p>
          <a:p>
            <a:pPr marL="489204" indent="-457200"/>
            <a:r>
              <a:rPr lang="pl-PL" sz="2800" i="1" dirty="0"/>
              <a:t>„Przedmiotem prawa autorskiego jest każdy przejaw działalności twórczej o indywidualnym charakterze, ustalony w jakiejkolwiek postaci, niezależnie od wartości, przeznaczenia i sposobu wyrażenia (utwór).”</a:t>
            </a:r>
          </a:p>
          <a:p>
            <a:r>
              <a:rPr lang="pl-PL" sz="2800" i="1" dirty="0"/>
              <a:t>„W szczególności ochroną objęte są utwory plastyczne, architektoniczne i architektoniczno-urbanistyczne.</a:t>
            </a:r>
          </a:p>
          <a:p>
            <a:r>
              <a:rPr lang="pl-PL" sz="2800" i="1" dirty="0"/>
              <a:t>„Ochrona przysługuje twórcy niezależnie od spełnienia jakichkolwiek formalności.”</a:t>
            </a:r>
          </a:p>
          <a:p>
            <a:pPr algn="r"/>
            <a:r>
              <a:rPr lang="pl-PL" dirty="0"/>
              <a:t>Art. 1 prawa autorskiego.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45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0960" cy="504055"/>
          </a:xfrm>
        </p:spPr>
        <p:txBody>
          <a:bodyPr/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>Jak legalnie korzystać z cudzych utworów ?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2780928"/>
            <a:ext cx="7772400" cy="3605584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899592" y="1628800"/>
            <a:ext cx="7344816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chemeClr val="tx2"/>
                </a:solidFill>
              </a:rPr>
              <a:t>Wprowadzenie elementów cudzego utworu do własnej twórczości (np. wykorzystywanie własnych zdjęć czy filmów, na których uchwycone są budynki lub dzieła sztuki znajdujące się w miejscach publicznych) może nastąpić w sposób legalny </a:t>
            </a:r>
            <a:r>
              <a:rPr lang="pl-PL" sz="2400" dirty="0" smtClean="0">
                <a:solidFill>
                  <a:schemeClr val="tx2"/>
                </a:solidFill>
              </a:rPr>
              <a:t>wyłącznie </a:t>
            </a:r>
            <a:r>
              <a:rPr lang="pl-PL" sz="2400" dirty="0" smtClean="0">
                <a:solidFill>
                  <a:schemeClr val="tx2"/>
                </a:solidFill>
              </a:rPr>
              <a:t>na </a:t>
            </a:r>
            <a:r>
              <a:rPr lang="pl-PL" sz="2400" dirty="0" smtClean="0">
                <a:solidFill>
                  <a:schemeClr val="tx2"/>
                </a:solidFill>
              </a:rPr>
              <a:t>trzy sposoby:</a:t>
            </a:r>
          </a:p>
          <a:p>
            <a:endParaRPr lang="pl-PL" sz="2400" dirty="0" smtClean="0">
              <a:solidFill>
                <a:schemeClr val="tx2"/>
              </a:solidFill>
            </a:endParaRPr>
          </a:p>
          <a:p>
            <a:r>
              <a:rPr lang="pl-PL" sz="2400" dirty="0" smtClean="0">
                <a:solidFill>
                  <a:schemeClr val="tx2"/>
                </a:solidFill>
              </a:rPr>
              <a:t>1) za zgodą osoby uprawnionej </a:t>
            </a:r>
            <a:r>
              <a:rPr lang="pl-PL" sz="2400" b="1" dirty="0" smtClean="0">
                <a:solidFill>
                  <a:schemeClr val="tx2"/>
                </a:solidFill>
              </a:rPr>
              <a:t>„</a:t>
            </a:r>
            <a:r>
              <a:rPr lang="pl-PL" sz="2400" b="1" dirty="0" err="1" smtClean="0">
                <a:solidFill>
                  <a:schemeClr val="tx2"/>
                </a:solidFill>
              </a:rPr>
              <a:t>volenti</a:t>
            </a:r>
            <a:r>
              <a:rPr lang="pl-PL" sz="2400" b="1" dirty="0" smtClean="0">
                <a:solidFill>
                  <a:schemeClr val="tx2"/>
                </a:solidFill>
              </a:rPr>
              <a:t> non </a:t>
            </a:r>
            <a:r>
              <a:rPr lang="pl-PL" sz="2400" b="1" dirty="0" err="1" smtClean="0">
                <a:solidFill>
                  <a:schemeClr val="tx2"/>
                </a:solidFill>
              </a:rPr>
              <a:t>fit</a:t>
            </a:r>
            <a:r>
              <a:rPr lang="pl-PL" sz="2400" b="1" dirty="0" smtClean="0">
                <a:solidFill>
                  <a:schemeClr val="tx2"/>
                </a:solidFill>
              </a:rPr>
              <a:t> </a:t>
            </a:r>
            <a:r>
              <a:rPr lang="pl-PL" sz="2400" b="1" dirty="0" err="1" smtClean="0">
                <a:solidFill>
                  <a:schemeClr val="tx2"/>
                </a:solidFill>
              </a:rPr>
              <a:t>iniuria</a:t>
            </a:r>
            <a:r>
              <a:rPr lang="pl-PL" sz="2400" b="1" dirty="0" smtClean="0">
                <a:solidFill>
                  <a:schemeClr val="tx2"/>
                </a:solidFill>
              </a:rPr>
              <a:t>”</a:t>
            </a:r>
          </a:p>
          <a:p>
            <a:r>
              <a:rPr lang="pl-PL" sz="2400" dirty="0" smtClean="0">
                <a:solidFill>
                  <a:schemeClr val="tx2"/>
                </a:solidFill>
              </a:rPr>
              <a:t>	</a:t>
            </a:r>
          </a:p>
          <a:p>
            <a:r>
              <a:rPr lang="pl-PL" sz="2400" dirty="0" smtClean="0">
                <a:solidFill>
                  <a:schemeClr val="tx2"/>
                </a:solidFill>
              </a:rPr>
              <a:t>2) po upływie okresu ochrony, czyli w ramach </a:t>
            </a:r>
            <a:r>
              <a:rPr lang="pl-PL" sz="2400" b="1" dirty="0" smtClean="0">
                <a:solidFill>
                  <a:schemeClr val="tx2"/>
                </a:solidFill>
              </a:rPr>
              <a:t>„public </a:t>
            </a:r>
            <a:r>
              <a:rPr lang="pl-PL" sz="2400" b="1" dirty="0" err="1" smtClean="0">
                <a:solidFill>
                  <a:schemeClr val="tx2"/>
                </a:solidFill>
              </a:rPr>
              <a:t>domain</a:t>
            </a:r>
            <a:r>
              <a:rPr lang="pl-PL" sz="2400" b="1" dirty="0" smtClean="0">
                <a:solidFill>
                  <a:schemeClr val="tx2"/>
                </a:solidFill>
              </a:rPr>
              <a:t>”</a:t>
            </a:r>
          </a:p>
          <a:p>
            <a:endParaRPr lang="pl-PL" sz="2400" b="1" dirty="0" smtClean="0">
              <a:solidFill>
                <a:schemeClr val="tx2"/>
              </a:solidFill>
            </a:endParaRPr>
          </a:p>
          <a:p>
            <a:r>
              <a:rPr lang="pl-PL" sz="2400" dirty="0" smtClean="0">
                <a:solidFill>
                  <a:schemeClr val="tx2"/>
                </a:solidFill>
              </a:rPr>
              <a:t>3) w ramach dozwolonego użytku, czyli jednej z </a:t>
            </a:r>
            <a:r>
              <a:rPr lang="pl-PL" sz="2400" b="1" dirty="0" smtClean="0">
                <a:solidFill>
                  <a:schemeClr val="tx2"/>
                </a:solidFill>
              </a:rPr>
              <a:t>„licencji ustawowych”</a:t>
            </a:r>
            <a:r>
              <a:rPr lang="pl-PL" sz="2400" dirty="0" smtClean="0">
                <a:solidFill>
                  <a:schemeClr val="tx2"/>
                </a:solidFill>
              </a:rPr>
              <a:t>. </a:t>
            </a:r>
          </a:p>
          <a:p>
            <a:endParaRPr lang="pl-PL" sz="2400" i="1" dirty="0" smtClean="0">
              <a:solidFill>
                <a:schemeClr val="tx2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57432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1296143"/>
          </a:xfrm>
        </p:spPr>
        <p:txBody>
          <a:bodyPr/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>
                <a:solidFill>
                  <a:schemeClr val="tx2"/>
                </a:solidFill>
              </a:rPr>
              <a:t/>
            </a:r>
            <a:br>
              <a:rPr lang="pl-PL" sz="2800" dirty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>
                <a:solidFill>
                  <a:schemeClr val="tx2"/>
                </a:solidFill>
              </a:rPr>
              <a:t/>
            </a:r>
            <a:br>
              <a:rPr lang="pl-PL" sz="2800" dirty="0">
                <a:solidFill>
                  <a:schemeClr val="tx2"/>
                </a:solidFill>
              </a:rPr>
            </a:br>
            <a:r>
              <a:rPr lang="pl-PL" sz="2800" dirty="0">
                <a:solidFill>
                  <a:schemeClr val="tx2"/>
                </a:solidFill>
              </a:rPr>
              <a:t/>
            </a:r>
            <a:br>
              <a:rPr lang="pl-PL" sz="2800" dirty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>
                <a:solidFill>
                  <a:schemeClr val="tx2"/>
                </a:solidFill>
              </a:rPr>
              <a:t/>
            </a:r>
            <a:br>
              <a:rPr lang="pl-PL" sz="2800" dirty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/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>
                <a:solidFill>
                  <a:schemeClr val="tx2"/>
                </a:solidFill>
              </a:rPr>
              <a:t/>
            </a:r>
            <a:br>
              <a:rPr lang="pl-PL" sz="2800" dirty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>wolność panoramy </a:t>
            </a:r>
            <a:br>
              <a:rPr lang="pl-PL" sz="2800" dirty="0" smtClean="0">
                <a:solidFill>
                  <a:schemeClr val="tx2"/>
                </a:solidFill>
              </a:rPr>
            </a:br>
            <a:r>
              <a:rPr lang="pl-PL" sz="2800" dirty="0" smtClean="0">
                <a:solidFill>
                  <a:schemeClr val="tx2"/>
                </a:solidFill>
              </a:rPr>
              <a:t>to szczególny rodzaj licencji ustawowej  </a:t>
            </a:r>
            <a:br>
              <a:rPr lang="pl-PL" sz="2800" dirty="0" smtClean="0">
                <a:solidFill>
                  <a:schemeClr val="tx2"/>
                </a:solidFill>
              </a:rPr>
            </a:b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1560" y="1988840"/>
            <a:ext cx="8060432" cy="3816424"/>
          </a:xfrm>
        </p:spPr>
        <p:txBody>
          <a:bodyPr>
            <a:noAutofit/>
          </a:bodyPr>
          <a:lstStyle/>
          <a:p>
            <a:pPr marL="489204" indent="-457200"/>
            <a:r>
              <a:rPr lang="pl-PL" sz="3200" i="1" dirty="0" smtClean="0">
                <a:solidFill>
                  <a:schemeClr val="tx1"/>
                </a:solidFill>
              </a:rPr>
              <a:t>Wolnością panoramy określa się swobodę rozpowszechniania zdjęć i filmów, na których uchwycono cudze utwory architektoniczne (budynki) lub plastyczne (rzeźby i inne dzieła sztuki) wykonane w celu ich umieszczenia </a:t>
            </a:r>
            <a:r>
              <a:rPr lang="pl-PL" sz="3200" i="1" dirty="0" smtClean="0">
                <a:solidFill>
                  <a:schemeClr val="tx1"/>
                </a:solidFill>
              </a:rPr>
              <a:t>na stałe w </a:t>
            </a:r>
            <a:r>
              <a:rPr lang="pl-PL" sz="3200" i="1" dirty="0" smtClean="0">
                <a:solidFill>
                  <a:schemeClr val="tx1"/>
                </a:solidFill>
              </a:rPr>
              <a:t>miejscach publicznych. </a:t>
            </a:r>
          </a:p>
          <a:p>
            <a:pPr marL="489204" indent="-457200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74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04665"/>
            <a:ext cx="7772400" cy="1080120"/>
          </a:xfrm>
        </p:spPr>
        <p:txBody>
          <a:bodyPr/>
          <a:lstStyle/>
          <a:p>
            <a:r>
              <a:rPr lang="pl-PL" sz="3200" dirty="0" smtClean="0"/>
              <a:t>Wolność panoramy w prawie polskim</a:t>
            </a:r>
            <a:endParaRPr lang="pl-PL" sz="32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27584" y="2204864"/>
            <a:ext cx="7772400" cy="324036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Wolno rozpowszechniać</a:t>
            </a:r>
            <a:r>
              <a:rPr lang="pl-PL" sz="2800" dirty="0"/>
              <a:t> utwory wystawione na stałe na ogólnie dostępnych drogach, ulicach, placach lub w ogrodach, jednakże nie do tego samego </a:t>
            </a:r>
            <a:r>
              <a:rPr lang="pl-PL" sz="2800" dirty="0" smtClean="0"/>
              <a:t>użytku.</a:t>
            </a:r>
            <a:endParaRPr lang="pl-PL" sz="2800" dirty="0"/>
          </a:p>
          <a:p>
            <a:endParaRPr lang="pl-PL" dirty="0"/>
          </a:p>
          <a:p>
            <a:endParaRPr lang="pl-PL" dirty="0" smtClean="0"/>
          </a:p>
          <a:p>
            <a:pPr algn="r"/>
            <a:r>
              <a:rPr lang="pl-PL" dirty="0" smtClean="0"/>
              <a:t>Art</a:t>
            </a:r>
            <a:r>
              <a:rPr lang="pl-PL" dirty="0"/>
              <a:t>. 33 pkt 1 prawa autorskiego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661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4665"/>
            <a:ext cx="6723746" cy="540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2"/>
            <a:ext cx="6863249" cy="4955719"/>
          </a:xfrm>
          <a:prstGeom prst="rect">
            <a:avLst/>
          </a:prstGeom>
        </p:spPr>
      </p:pic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pl-PL" dirty="0" smtClean="0"/>
              <a:t>© Tour Eiffel – </a:t>
            </a:r>
            <a:r>
              <a:rPr lang="pl-PL" dirty="0" err="1" smtClean="0"/>
              <a:t>Illuminations</a:t>
            </a:r>
            <a:r>
              <a:rPr lang="pl-PL" dirty="0" smtClean="0"/>
              <a:t> – Pierre </a:t>
            </a:r>
            <a:r>
              <a:rPr lang="pl-PL" dirty="0" err="1" smtClean="0"/>
              <a:t>Bideau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7772400" cy="52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199</Words>
  <Application>Microsoft Office PowerPoint</Application>
  <PresentationFormat>Pokaz na ekranie (4:3)</PresentationFormat>
  <Paragraphs>42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IntroducingPowerPoint2007</vt:lpstr>
      <vt:lpstr>                                                                                                                                       Adamczyk i Spółka  Adwokaci I Radcy Prawni   ”WOLNOŚĆ panoramy”       Bydgoszcz, 17 listopada 2016 roku.</vt:lpstr>
      <vt:lpstr>Prezentacja programu PowerPoint</vt:lpstr>
      <vt:lpstr>Co podlega ochronie prawno-autorskiej </vt:lpstr>
      <vt:lpstr>     Jak legalnie korzystać z cudzych utworów ?</vt:lpstr>
      <vt:lpstr>             wolność panoramy  to szczególny rodzaj licencji ustawowej   </vt:lpstr>
      <vt:lpstr>Wolność panoramy w prawie polskim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2007-09-04T08:21:49Z</dcterms:created>
  <dcterms:modified xsi:type="dcterms:W3CDTF">2016-11-16T07:56:11Z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1045</vt:i4>
  </property>
  <property fmtid="{D5CDD505-2E9C-101B-9397-08002B2CF9AE}" pid="3" name="_Version">
    <vt:lpwstr>12.0.4518</vt:lpwstr>
  </property>
</Properties>
</file>