
<file path=[Content_Types].xml><?xml version="1.0" encoding="utf-8"?>
<Types xmlns="http://schemas.openxmlformats.org/package/2006/content-types">
  <Default Extension="xml" ContentType="application/xml"/>
  <Default Extension="mp4" ContentType="video/mp4"/>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1" r:id="rId1"/>
  </p:sldMasterIdLst>
  <p:notesMasterIdLst>
    <p:notesMasterId r:id="rId19"/>
  </p:notesMasterIdLst>
  <p:sldIdLst>
    <p:sldId id="353" r:id="rId2"/>
    <p:sldId id="318" r:id="rId3"/>
    <p:sldId id="319" r:id="rId4"/>
    <p:sldId id="400" r:id="rId5"/>
    <p:sldId id="383" r:id="rId6"/>
    <p:sldId id="401" r:id="rId7"/>
    <p:sldId id="391" r:id="rId8"/>
    <p:sldId id="392" r:id="rId9"/>
    <p:sldId id="393" r:id="rId10"/>
    <p:sldId id="398" r:id="rId11"/>
    <p:sldId id="399" r:id="rId12"/>
    <p:sldId id="384" r:id="rId13"/>
    <p:sldId id="385" r:id="rId14"/>
    <p:sldId id="394" r:id="rId15"/>
    <p:sldId id="386" r:id="rId16"/>
    <p:sldId id="372" r:id="rId17"/>
    <p:sldId id="344" r:id="rId18"/>
  </p:sldIdLst>
  <p:sldSz cx="9144000" cy="6858000" type="screen4x3"/>
  <p:notesSz cx="6858000" cy="9144000"/>
  <p:defaultTextStyle>
    <a:defPPr>
      <a:defRPr lang="pl-PL"/>
    </a:defPPr>
    <a:lvl1pPr algn="l" rtl="0" fontAlgn="base">
      <a:spcBef>
        <a:spcPct val="0"/>
      </a:spcBef>
      <a:spcAft>
        <a:spcPct val="0"/>
      </a:spcAft>
      <a:defRPr sz="2800" kern="1200">
        <a:solidFill>
          <a:schemeClr val="tx1"/>
        </a:solidFill>
        <a:latin typeface="Tahoma" pitchFamily="34" charset="0"/>
        <a:ea typeface="+mn-ea"/>
        <a:cs typeface="+mn-cs"/>
      </a:defRPr>
    </a:lvl1pPr>
    <a:lvl2pPr marL="457200" algn="l" rtl="0" fontAlgn="base">
      <a:spcBef>
        <a:spcPct val="0"/>
      </a:spcBef>
      <a:spcAft>
        <a:spcPct val="0"/>
      </a:spcAft>
      <a:defRPr sz="2800" kern="1200">
        <a:solidFill>
          <a:schemeClr val="tx1"/>
        </a:solidFill>
        <a:latin typeface="Tahoma" pitchFamily="34" charset="0"/>
        <a:ea typeface="+mn-ea"/>
        <a:cs typeface="+mn-cs"/>
      </a:defRPr>
    </a:lvl2pPr>
    <a:lvl3pPr marL="914400" algn="l" rtl="0" fontAlgn="base">
      <a:spcBef>
        <a:spcPct val="0"/>
      </a:spcBef>
      <a:spcAft>
        <a:spcPct val="0"/>
      </a:spcAft>
      <a:defRPr sz="2800" kern="1200">
        <a:solidFill>
          <a:schemeClr val="tx1"/>
        </a:solidFill>
        <a:latin typeface="Tahoma" pitchFamily="34" charset="0"/>
        <a:ea typeface="+mn-ea"/>
        <a:cs typeface="+mn-cs"/>
      </a:defRPr>
    </a:lvl3pPr>
    <a:lvl4pPr marL="1371600" algn="l" rtl="0" fontAlgn="base">
      <a:spcBef>
        <a:spcPct val="0"/>
      </a:spcBef>
      <a:spcAft>
        <a:spcPct val="0"/>
      </a:spcAft>
      <a:defRPr sz="2800" kern="1200">
        <a:solidFill>
          <a:schemeClr val="tx1"/>
        </a:solidFill>
        <a:latin typeface="Tahoma" pitchFamily="34" charset="0"/>
        <a:ea typeface="+mn-ea"/>
        <a:cs typeface="+mn-cs"/>
      </a:defRPr>
    </a:lvl4pPr>
    <a:lvl5pPr marL="1828800" algn="l" rtl="0" fontAlgn="base">
      <a:spcBef>
        <a:spcPct val="0"/>
      </a:spcBef>
      <a:spcAft>
        <a:spcPct val="0"/>
      </a:spcAft>
      <a:defRPr sz="2800" kern="1200">
        <a:solidFill>
          <a:schemeClr val="tx1"/>
        </a:solidFill>
        <a:latin typeface="Tahoma" pitchFamily="34" charset="0"/>
        <a:ea typeface="+mn-ea"/>
        <a:cs typeface="+mn-cs"/>
      </a:defRPr>
    </a:lvl5pPr>
    <a:lvl6pPr marL="2286000" algn="l" defTabSz="914400" rtl="0" eaLnBrk="1" latinLnBrk="0" hangingPunct="1">
      <a:defRPr sz="2800" kern="1200">
        <a:solidFill>
          <a:schemeClr val="tx1"/>
        </a:solidFill>
        <a:latin typeface="Tahoma" pitchFamily="34" charset="0"/>
        <a:ea typeface="+mn-ea"/>
        <a:cs typeface="+mn-cs"/>
      </a:defRPr>
    </a:lvl6pPr>
    <a:lvl7pPr marL="2743200" algn="l" defTabSz="914400" rtl="0" eaLnBrk="1" latinLnBrk="0" hangingPunct="1">
      <a:defRPr sz="2800" kern="1200">
        <a:solidFill>
          <a:schemeClr val="tx1"/>
        </a:solidFill>
        <a:latin typeface="Tahoma" pitchFamily="34" charset="0"/>
        <a:ea typeface="+mn-ea"/>
        <a:cs typeface="+mn-cs"/>
      </a:defRPr>
    </a:lvl7pPr>
    <a:lvl8pPr marL="3200400" algn="l" defTabSz="914400" rtl="0" eaLnBrk="1" latinLnBrk="0" hangingPunct="1">
      <a:defRPr sz="2800" kern="1200">
        <a:solidFill>
          <a:schemeClr val="tx1"/>
        </a:solidFill>
        <a:latin typeface="Tahoma" pitchFamily="34" charset="0"/>
        <a:ea typeface="+mn-ea"/>
        <a:cs typeface="+mn-cs"/>
      </a:defRPr>
    </a:lvl8pPr>
    <a:lvl9pPr marL="3657600" algn="l" defTabSz="914400" rtl="0" eaLnBrk="1" latinLnBrk="0" hangingPunct="1">
      <a:defRPr sz="28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03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20640" autoAdjust="0"/>
    <p:restoredTop sz="90895" autoAdjust="0"/>
  </p:normalViewPr>
  <p:slideViewPr>
    <p:cSldViewPr>
      <p:cViewPr>
        <p:scale>
          <a:sx n="100" d="100"/>
          <a:sy n="100" d="100"/>
        </p:scale>
        <p:origin x="2856" y="440"/>
      </p:cViewPr>
      <p:guideLst>
        <p:guide orient="horz" pos="2160"/>
        <p:guide pos="2880"/>
      </p:guideLst>
    </p:cSldViewPr>
  </p:slideViewPr>
  <p:outlineViewPr>
    <p:cViewPr>
      <p:scale>
        <a:sx n="25" d="100"/>
        <a:sy n="25" d="100"/>
      </p:scale>
      <p:origin x="0" y="24"/>
    </p:cViewPr>
    <p:sldLst>
      <p:sld r:id="rId1" collapse="1"/>
    </p:sldLst>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pl-PL"/>
          </a:p>
        </p:txBody>
      </p:sp>
      <p:sp>
        <p:nvSpPr>
          <p:cNvPr id="138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pl-PL"/>
          </a:p>
        </p:txBody>
      </p:sp>
      <p:sp>
        <p:nvSpPr>
          <p:cNvPr id="204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p>
        </p:txBody>
      </p:sp>
      <p:sp>
        <p:nvSpPr>
          <p:cNvPr id="138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pl-PL"/>
          </a:p>
        </p:txBody>
      </p:sp>
      <p:sp>
        <p:nvSpPr>
          <p:cNvPr id="138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F259257C-F93A-4915-89F4-9669164A6FAA}" type="slidenum">
              <a:rPr lang="pl-PL"/>
              <a:pPr>
                <a:defRPr/>
              </a:pPr>
              <a:t>‹nr›</a:t>
            </a:fld>
            <a:endParaRPr lang="pl-PL"/>
          </a:p>
        </p:txBody>
      </p:sp>
    </p:spTree>
    <p:extLst>
      <p:ext uri="{BB962C8B-B14F-4D97-AF65-F5344CB8AC3E}">
        <p14:creationId xmlns:p14="http://schemas.microsoft.com/office/powerpoint/2010/main" val="5347882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ymbol zastępczy obrazu slajdu 1"/>
          <p:cNvSpPr>
            <a:spLocks noGrp="1" noRot="1" noChangeAspect="1" noTextEdit="1"/>
          </p:cNvSpPr>
          <p:nvPr>
            <p:ph type="sldImg"/>
          </p:nvPr>
        </p:nvSpPr>
        <p:spPr>
          <a:ln/>
        </p:spPr>
      </p:sp>
      <p:sp>
        <p:nvSpPr>
          <p:cNvPr id="21507" name="Symbol zastępczy notatek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ltLang="pl-PL" dirty="0" smtClean="0"/>
          </a:p>
        </p:txBody>
      </p:sp>
      <p:sp>
        <p:nvSpPr>
          <p:cNvPr id="21508" name="Symbol zastępczy numeru slajd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itchFamily="34" charset="0"/>
              </a:defRPr>
            </a:lvl1pPr>
            <a:lvl2pPr marL="742950" indent="-285750" eaLnBrk="0" hangingPunct="0">
              <a:defRPr sz="2800">
                <a:solidFill>
                  <a:schemeClr val="tx1"/>
                </a:solidFill>
                <a:latin typeface="Tahoma" pitchFamily="34" charset="0"/>
              </a:defRPr>
            </a:lvl2pPr>
            <a:lvl3pPr marL="1143000" indent="-228600" eaLnBrk="0" hangingPunct="0">
              <a:defRPr sz="2800">
                <a:solidFill>
                  <a:schemeClr val="tx1"/>
                </a:solidFill>
                <a:latin typeface="Tahoma" pitchFamily="34" charset="0"/>
              </a:defRPr>
            </a:lvl3pPr>
            <a:lvl4pPr marL="1600200" indent="-228600" eaLnBrk="0" hangingPunct="0">
              <a:defRPr sz="2800">
                <a:solidFill>
                  <a:schemeClr val="tx1"/>
                </a:solidFill>
                <a:latin typeface="Tahoma" pitchFamily="34" charset="0"/>
              </a:defRPr>
            </a:lvl4pPr>
            <a:lvl5pPr marL="2057400" indent="-228600" eaLnBrk="0" hangingPunct="0">
              <a:defRPr sz="2800">
                <a:solidFill>
                  <a:schemeClr val="tx1"/>
                </a:solidFill>
                <a:latin typeface="Tahoma" pitchFamily="34" charset="0"/>
              </a:defRPr>
            </a:lvl5pPr>
            <a:lvl6pPr marL="2514600" indent="-228600" eaLnBrk="0" fontAlgn="base" hangingPunct="0">
              <a:spcBef>
                <a:spcPct val="0"/>
              </a:spcBef>
              <a:spcAft>
                <a:spcPct val="0"/>
              </a:spcAft>
              <a:defRPr sz="2800">
                <a:solidFill>
                  <a:schemeClr val="tx1"/>
                </a:solidFill>
                <a:latin typeface="Tahoma" pitchFamily="34" charset="0"/>
              </a:defRPr>
            </a:lvl6pPr>
            <a:lvl7pPr marL="2971800" indent="-228600" eaLnBrk="0" fontAlgn="base" hangingPunct="0">
              <a:spcBef>
                <a:spcPct val="0"/>
              </a:spcBef>
              <a:spcAft>
                <a:spcPct val="0"/>
              </a:spcAft>
              <a:defRPr sz="2800">
                <a:solidFill>
                  <a:schemeClr val="tx1"/>
                </a:solidFill>
                <a:latin typeface="Tahoma" pitchFamily="34" charset="0"/>
              </a:defRPr>
            </a:lvl7pPr>
            <a:lvl8pPr marL="3429000" indent="-228600" eaLnBrk="0" fontAlgn="base" hangingPunct="0">
              <a:spcBef>
                <a:spcPct val="0"/>
              </a:spcBef>
              <a:spcAft>
                <a:spcPct val="0"/>
              </a:spcAft>
              <a:defRPr sz="2800">
                <a:solidFill>
                  <a:schemeClr val="tx1"/>
                </a:solidFill>
                <a:latin typeface="Tahoma" pitchFamily="34" charset="0"/>
              </a:defRPr>
            </a:lvl8pPr>
            <a:lvl9pPr marL="3886200" indent="-228600" eaLnBrk="0" fontAlgn="base" hangingPunct="0">
              <a:spcBef>
                <a:spcPct val="0"/>
              </a:spcBef>
              <a:spcAft>
                <a:spcPct val="0"/>
              </a:spcAft>
              <a:defRPr sz="2800">
                <a:solidFill>
                  <a:schemeClr val="tx1"/>
                </a:solidFill>
                <a:latin typeface="Tahoma" pitchFamily="34" charset="0"/>
              </a:defRPr>
            </a:lvl9pPr>
          </a:lstStyle>
          <a:p>
            <a:pPr eaLnBrk="1" hangingPunct="1"/>
            <a:fld id="{F58EA881-80DD-41D5-87FA-D78AB0D72E06}" type="slidenum">
              <a:rPr lang="pl-PL" altLang="pl-PL" sz="1200" smtClean="0">
                <a:latin typeface="Times New Roman" pitchFamily="18" charset="0"/>
              </a:rPr>
              <a:pPr eaLnBrk="1" hangingPunct="1"/>
              <a:t>3</a:t>
            </a:fld>
            <a:endParaRPr lang="pl-PL" altLang="pl-PL" sz="1200" dirty="0" smtClean="0">
              <a:latin typeface="Times New Roman" pitchFamily="18" charset="0"/>
            </a:endParaRPr>
          </a:p>
        </p:txBody>
      </p:sp>
    </p:spTree>
    <p:extLst>
      <p:ext uri="{BB962C8B-B14F-4D97-AF65-F5344CB8AC3E}">
        <p14:creationId xmlns:p14="http://schemas.microsoft.com/office/powerpoint/2010/main" val="1937668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7" name="Trójkąt równoramienny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ytuł 7"/>
          <p:cNvSpPr>
            <a:spLocks noGrp="1"/>
          </p:cNvSpPr>
          <p:nvPr>
            <p:ph type="ctrTitle"/>
          </p:nvPr>
        </p:nvSpPr>
        <p:spPr>
          <a:xfrm>
            <a:off x="540544" y="776288"/>
            <a:ext cx="8062912" cy="1470025"/>
          </a:xfrm>
        </p:spPr>
        <p:txBody>
          <a:bodyPr anchor="b">
            <a:normAutofit/>
          </a:bodyPr>
          <a:lstStyle>
            <a:lvl1pPr algn="r">
              <a:defRPr sz="4400"/>
            </a:lvl1pPr>
          </a:lstStyle>
          <a:p>
            <a:r>
              <a:rPr kumimoji="0" lang="pl-PL" smtClean="0"/>
              <a:t>Kliknij, aby edytować styl</a:t>
            </a:r>
            <a:endParaRPr kumimoji="0" lang="en-US"/>
          </a:p>
        </p:txBody>
      </p:sp>
      <p:sp>
        <p:nvSpPr>
          <p:cNvPr id="9" name="Podtytuł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Symbol zastępczy daty 27"/>
          <p:cNvSpPr>
            <a:spLocks noGrp="1"/>
          </p:cNvSpPr>
          <p:nvPr>
            <p:ph type="dt" sz="half" idx="10"/>
          </p:nvPr>
        </p:nvSpPr>
        <p:spPr>
          <a:xfrm>
            <a:off x="1371600" y="6012656"/>
            <a:ext cx="5791200" cy="365125"/>
          </a:xfrm>
        </p:spPr>
        <p:txBody>
          <a:bodyPr tIns="0" bIns="0" anchor="t"/>
          <a:lstStyle>
            <a:lvl1pPr algn="r">
              <a:defRPr sz="1000"/>
            </a:lvl1pPr>
          </a:lstStyle>
          <a:p>
            <a:pPr>
              <a:defRPr/>
            </a:pPr>
            <a:endParaRPr lang="pl-PL"/>
          </a:p>
        </p:txBody>
      </p:sp>
      <p:sp>
        <p:nvSpPr>
          <p:cNvPr id="17" name="Symbol zastępczy stopki 16"/>
          <p:cNvSpPr>
            <a:spLocks noGrp="1"/>
          </p:cNvSpPr>
          <p:nvPr>
            <p:ph type="ftr" sz="quarter" idx="11"/>
          </p:nvPr>
        </p:nvSpPr>
        <p:spPr>
          <a:xfrm>
            <a:off x="1371600" y="5650704"/>
            <a:ext cx="5791200" cy="365125"/>
          </a:xfrm>
        </p:spPr>
        <p:txBody>
          <a:bodyPr tIns="0" bIns="0" anchor="b"/>
          <a:lstStyle>
            <a:lvl1pPr algn="r">
              <a:defRPr sz="1100"/>
            </a:lvl1pPr>
          </a:lstStyle>
          <a:p>
            <a:pPr>
              <a:defRPr/>
            </a:pPr>
            <a:endParaRPr lang="pl-PL"/>
          </a:p>
        </p:txBody>
      </p:sp>
      <p:sp>
        <p:nvSpPr>
          <p:cNvPr id="29" name="Symbol zastępczy numeru slajdu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pPr>
              <a:defRPr/>
            </a:pPr>
            <a:fld id="{36887CD4-CD22-4993-AEAC-4AD65C1AD8E9}" type="slidenum">
              <a:rPr lang="pl-PL" smtClean="0"/>
              <a:pPr>
                <a:defRPr/>
              </a:pPr>
              <a:t>‹nr›</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pPr>
              <a:defRPr/>
            </a:pPr>
            <a:endParaRPr lang="pl-PL"/>
          </a:p>
        </p:txBody>
      </p:sp>
      <p:sp>
        <p:nvSpPr>
          <p:cNvPr id="5" name="Symbol zastępczy stopki 4"/>
          <p:cNvSpPr>
            <a:spLocks noGrp="1"/>
          </p:cNvSpPr>
          <p:nvPr>
            <p:ph type="ftr" sz="quarter" idx="11"/>
          </p:nvPr>
        </p:nvSpPr>
        <p:spPr/>
        <p:txBody>
          <a:bodyPr/>
          <a:lstStyle/>
          <a:p>
            <a:pPr>
              <a:defRPr/>
            </a:pPr>
            <a:endParaRPr lang="pl-PL"/>
          </a:p>
        </p:txBody>
      </p:sp>
      <p:sp>
        <p:nvSpPr>
          <p:cNvPr id="6" name="Symbol zastępczy numeru slajdu 5"/>
          <p:cNvSpPr>
            <a:spLocks noGrp="1"/>
          </p:cNvSpPr>
          <p:nvPr>
            <p:ph type="sldNum" sz="quarter" idx="12"/>
          </p:nvPr>
        </p:nvSpPr>
        <p:spPr/>
        <p:txBody>
          <a:bodyPr/>
          <a:lstStyle/>
          <a:p>
            <a:pPr>
              <a:defRPr/>
            </a:pPr>
            <a:fld id="{3A7DF163-AA31-474E-9152-5022CA72AEC1}" type="slidenum">
              <a:rPr lang="pl-PL" smtClean="0"/>
              <a:pPr>
                <a:defRPr/>
              </a:pPr>
              <a:t>‹nr›</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781800" y="381000"/>
            <a:ext cx="1905000" cy="5486400"/>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381000"/>
            <a:ext cx="6248400" cy="5486400"/>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pPr>
              <a:defRPr/>
            </a:pPr>
            <a:endParaRPr lang="pl-PL"/>
          </a:p>
        </p:txBody>
      </p:sp>
      <p:sp>
        <p:nvSpPr>
          <p:cNvPr id="5" name="Symbol zastępczy stopki 4"/>
          <p:cNvSpPr>
            <a:spLocks noGrp="1"/>
          </p:cNvSpPr>
          <p:nvPr>
            <p:ph type="ftr" sz="quarter" idx="11"/>
          </p:nvPr>
        </p:nvSpPr>
        <p:spPr/>
        <p:txBody>
          <a:bodyPr/>
          <a:lstStyle/>
          <a:p>
            <a:pPr>
              <a:defRPr/>
            </a:pPr>
            <a:endParaRPr lang="pl-PL"/>
          </a:p>
        </p:txBody>
      </p:sp>
      <p:sp>
        <p:nvSpPr>
          <p:cNvPr id="6" name="Symbol zastępczy numeru slajdu 5"/>
          <p:cNvSpPr>
            <a:spLocks noGrp="1"/>
          </p:cNvSpPr>
          <p:nvPr>
            <p:ph type="sldNum" sz="quarter" idx="12"/>
          </p:nvPr>
        </p:nvSpPr>
        <p:spPr/>
        <p:txBody>
          <a:bodyPr/>
          <a:lstStyle/>
          <a:p>
            <a:pPr>
              <a:defRPr/>
            </a:pPr>
            <a:fld id="{291FFE68-D804-43F2-8E51-E1A70EB1F7ED}" type="slidenum">
              <a:rPr lang="pl-PL" smtClean="0"/>
              <a:pPr>
                <a:defRPr/>
              </a:pPr>
              <a:t>‹nr›</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457200" y="267494"/>
            <a:ext cx="8229600" cy="1399032"/>
          </a:xfrm>
        </p:spPr>
        <p:txBody>
          <a:bodyPr/>
          <a:lstStyle/>
          <a:p>
            <a:r>
              <a:rPr kumimoji="0" lang="pl-PL" smtClean="0"/>
              <a:t>Kliknij, aby edytować styl</a:t>
            </a:r>
            <a:endParaRPr kumimoji="0" lang="en-US"/>
          </a:p>
        </p:txBody>
      </p:sp>
      <p:sp>
        <p:nvSpPr>
          <p:cNvPr id="3" name="Symbol zastępczy zawartości 2"/>
          <p:cNvSpPr>
            <a:spLocks noGrp="1"/>
          </p:cNvSpPr>
          <p:nvPr>
            <p:ph idx="1"/>
          </p:nvPr>
        </p:nvSpPr>
        <p:spPr>
          <a:xfrm>
            <a:off x="457200" y="1882808"/>
            <a:ext cx="822960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a:xfrm>
            <a:off x="4791456" y="6480048"/>
            <a:ext cx="2133600" cy="301752"/>
          </a:xfrm>
        </p:spPr>
        <p:txBody>
          <a:bodyPr/>
          <a:lstStyle/>
          <a:p>
            <a:pPr>
              <a:defRPr/>
            </a:pPr>
            <a:endParaRPr lang="pl-PL"/>
          </a:p>
        </p:txBody>
      </p:sp>
      <p:sp>
        <p:nvSpPr>
          <p:cNvPr id="5" name="Symbol zastępczy stopki 4"/>
          <p:cNvSpPr>
            <a:spLocks noGrp="1"/>
          </p:cNvSpPr>
          <p:nvPr>
            <p:ph type="ftr" sz="quarter" idx="11"/>
          </p:nvPr>
        </p:nvSpPr>
        <p:spPr>
          <a:xfrm>
            <a:off x="457200" y="6480969"/>
            <a:ext cx="4260056" cy="300831"/>
          </a:xfrm>
        </p:spPr>
        <p:txBody>
          <a:bodyPr/>
          <a:lstStyle/>
          <a:p>
            <a:pPr>
              <a:defRPr/>
            </a:pPr>
            <a:endParaRPr lang="pl-PL"/>
          </a:p>
        </p:txBody>
      </p:sp>
      <p:sp>
        <p:nvSpPr>
          <p:cNvPr id="6" name="Symbol zastępczy numeru slajdu 5"/>
          <p:cNvSpPr>
            <a:spLocks noGrp="1"/>
          </p:cNvSpPr>
          <p:nvPr>
            <p:ph type="sldNum" sz="quarter" idx="12"/>
          </p:nvPr>
        </p:nvSpPr>
        <p:spPr/>
        <p:txBody>
          <a:bodyPr/>
          <a:lstStyle/>
          <a:p>
            <a:pPr>
              <a:defRPr/>
            </a:pPr>
            <a:fld id="{2BD5215A-A06B-46FA-A8C8-39F8FF891102}" type="slidenum">
              <a:rPr lang="pl-PL" smtClean="0"/>
              <a:pPr>
                <a:defRPr/>
              </a:pPr>
              <a:t>‹nr›</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2">
        <a:schemeClr val="bg1"/>
      </p:bgRef>
    </p:bg>
    <p:spTree>
      <p:nvGrpSpPr>
        <p:cNvPr id="1" name=""/>
        <p:cNvGrpSpPr/>
        <p:nvPr/>
      </p:nvGrpSpPr>
      <p:grpSpPr>
        <a:xfrm>
          <a:off x="0" y="0"/>
          <a:ext cx="0" cy="0"/>
          <a:chOff x="0" y="0"/>
          <a:chExt cx="0" cy="0"/>
        </a:xfrm>
      </p:grpSpPr>
      <p:sp>
        <p:nvSpPr>
          <p:cNvPr id="9" name="Trójkąt prostokątny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Trójkąt równoramienny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Symbol zastępczy daty 3"/>
          <p:cNvSpPr>
            <a:spLocks noGrp="1"/>
          </p:cNvSpPr>
          <p:nvPr>
            <p:ph type="dt" sz="half" idx="10"/>
          </p:nvPr>
        </p:nvSpPr>
        <p:spPr>
          <a:xfrm>
            <a:off x="6955632" y="6477000"/>
            <a:ext cx="2133600" cy="304800"/>
          </a:xfrm>
        </p:spPr>
        <p:txBody>
          <a:bodyPr/>
          <a:lstStyle/>
          <a:p>
            <a:pPr>
              <a:defRPr/>
            </a:pPr>
            <a:endParaRPr lang="pl-PL"/>
          </a:p>
        </p:txBody>
      </p:sp>
      <p:sp>
        <p:nvSpPr>
          <p:cNvPr id="5" name="Symbol zastępczy stopki 4"/>
          <p:cNvSpPr>
            <a:spLocks noGrp="1"/>
          </p:cNvSpPr>
          <p:nvPr>
            <p:ph type="ftr" sz="quarter" idx="11"/>
          </p:nvPr>
        </p:nvSpPr>
        <p:spPr>
          <a:xfrm>
            <a:off x="2619376" y="6480969"/>
            <a:ext cx="4260056" cy="300831"/>
          </a:xfrm>
        </p:spPr>
        <p:txBody>
          <a:bodyPr/>
          <a:lstStyle/>
          <a:p>
            <a:pPr>
              <a:defRPr/>
            </a:pPr>
            <a:endParaRPr lang="pl-PL"/>
          </a:p>
        </p:txBody>
      </p:sp>
      <p:sp>
        <p:nvSpPr>
          <p:cNvPr id="6" name="Symbol zastępczy numeru slajdu 5"/>
          <p:cNvSpPr>
            <a:spLocks noGrp="1"/>
          </p:cNvSpPr>
          <p:nvPr>
            <p:ph type="sldNum" sz="quarter" idx="12"/>
          </p:nvPr>
        </p:nvSpPr>
        <p:spPr>
          <a:xfrm>
            <a:off x="8451056" y="809624"/>
            <a:ext cx="502920" cy="300831"/>
          </a:xfrm>
        </p:spPr>
        <p:txBody>
          <a:bodyPr/>
          <a:lstStyle/>
          <a:p>
            <a:pPr>
              <a:defRPr/>
            </a:pPr>
            <a:fld id="{652E5B38-FE3F-4B7B-ABD2-723F8C90B0EE}" type="slidenum">
              <a:rPr lang="pl-PL" smtClean="0"/>
              <a:pPr>
                <a:defRPr/>
              </a:pPr>
              <a:t>‹nr›</a:t>
            </a:fld>
            <a:endParaRPr lang="pl-PL"/>
          </a:p>
        </p:txBody>
      </p:sp>
      <p:cxnSp>
        <p:nvCxnSpPr>
          <p:cNvPr id="11" name="Łącznik prostoliniowy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Łącznik prostoliniowy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ytuł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marL="0" algn="l">
              <a:defRPr/>
            </a:lvl1pPr>
          </a:lstStyle>
          <a:p>
            <a:r>
              <a:rPr kumimoji="0" lang="pl-PL" smtClean="0"/>
              <a:t>Kliknij, aby edytować styl</a:t>
            </a:r>
            <a:endParaRPr kumimoji="0" lang="en-US"/>
          </a:p>
        </p:txBody>
      </p:sp>
      <p:sp>
        <p:nvSpPr>
          <p:cNvPr id="3" name="Symbol zastępczy zawartości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a:xfrm>
            <a:off x="4791456" y="6480969"/>
            <a:ext cx="2133600" cy="301752"/>
          </a:xfrm>
        </p:spPr>
        <p:txBody>
          <a:bodyPr/>
          <a:lstStyle/>
          <a:p>
            <a:pPr>
              <a:defRPr/>
            </a:pPr>
            <a:endParaRPr lang="pl-PL"/>
          </a:p>
        </p:txBody>
      </p:sp>
      <p:sp>
        <p:nvSpPr>
          <p:cNvPr id="6" name="Symbol zastępczy stopki 5"/>
          <p:cNvSpPr>
            <a:spLocks noGrp="1"/>
          </p:cNvSpPr>
          <p:nvPr>
            <p:ph type="ftr" sz="quarter" idx="11"/>
          </p:nvPr>
        </p:nvSpPr>
        <p:spPr>
          <a:xfrm>
            <a:off x="457200" y="6480969"/>
            <a:ext cx="4260056" cy="301752"/>
          </a:xfrm>
        </p:spPr>
        <p:txBody>
          <a:bodyPr/>
          <a:lstStyle/>
          <a:p>
            <a:pPr>
              <a:defRPr/>
            </a:pPr>
            <a:endParaRPr lang="pl-PL"/>
          </a:p>
        </p:txBody>
      </p:sp>
      <p:sp>
        <p:nvSpPr>
          <p:cNvPr id="7" name="Symbol zastępczy numeru slajdu 6"/>
          <p:cNvSpPr>
            <a:spLocks noGrp="1"/>
          </p:cNvSpPr>
          <p:nvPr>
            <p:ph type="sldNum" sz="quarter" idx="12"/>
          </p:nvPr>
        </p:nvSpPr>
        <p:spPr>
          <a:xfrm>
            <a:off x="7589520" y="6480969"/>
            <a:ext cx="502920" cy="301752"/>
          </a:xfrm>
        </p:spPr>
        <p:txBody>
          <a:bodyPr/>
          <a:lstStyle/>
          <a:p>
            <a:pPr>
              <a:defRPr/>
            </a:pPr>
            <a:fld id="{C1A4383A-4D34-47A3-829E-C4DCC903957B}" type="slidenum">
              <a:rPr lang="pl-PL" smtClean="0"/>
              <a:pPr>
                <a:defRPr/>
              </a:pPr>
              <a:t>‹nr›</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bg>
      <p:bgRef idx="1002">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a:xfrm>
            <a:off x="4791456" y="6480969"/>
            <a:ext cx="2130552" cy="301752"/>
          </a:xfrm>
        </p:spPr>
        <p:txBody>
          <a:bodyPr/>
          <a:lstStyle/>
          <a:p>
            <a:pPr>
              <a:defRPr/>
            </a:pPr>
            <a:endParaRPr lang="pl-PL"/>
          </a:p>
        </p:txBody>
      </p:sp>
      <p:sp>
        <p:nvSpPr>
          <p:cNvPr id="8" name="Symbol zastępczy stopki 7"/>
          <p:cNvSpPr>
            <a:spLocks noGrp="1"/>
          </p:cNvSpPr>
          <p:nvPr>
            <p:ph type="ftr" sz="quarter" idx="11"/>
          </p:nvPr>
        </p:nvSpPr>
        <p:spPr>
          <a:xfrm>
            <a:off x="457200" y="6480969"/>
            <a:ext cx="4261104" cy="301752"/>
          </a:xfrm>
        </p:spPr>
        <p:txBody>
          <a:bodyPr/>
          <a:lstStyle/>
          <a:p>
            <a:pPr>
              <a:defRPr/>
            </a:pPr>
            <a:endParaRPr lang="pl-PL"/>
          </a:p>
        </p:txBody>
      </p:sp>
      <p:sp>
        <p:nvSpPr>
          <p:cNvPr id="9" name="Symbol zastępczy numeru slajdu 8"/>
          <p:cNvSpPr>
            <a:spLocks noGrp="1"/>
          </p:cNvSpPr>
          <p:nvPr>
            <p:ph type="sldNum" sz="quarter" idx="12"/>
          </p:nvPr>
        </p:nvSpPr>
        <p:spPr>
          <a:xfrm>
            <a:off x="7589520" y="6483096"/>
            <a:ext cx="502920" cy="301752"/>
          </a:xfrm>
        </p:spPr>
        <p:txBody>
          <a:bodyPr/>
          <a:lstStyle>
            <a:lvl1pPr algn="ctr">
              <a:defRPr/>
            </a:lvl1pPr>
          </a:lstStyle>
          <a:p>
            <a:pPr>
              <a:defRPr/>
            </a:pPr>
            <a:fld id="{A41F44EF-45D4-4FF6-8298-AA288B16545B}" type="slidenum">
              <a:rPr lang="pl-PL" smtClean="0"/>
              <a:pPr>
                <a:defRPr/>
              </a:pPr>
              <a:t>‹nr›</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b="0"/>
            </a:lvl1pPr>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pPr>
              <a:defRPr/>
            </a:pPr>
            <a:endParaRPr lang="pl-PL"/>
          </a:p>
        </p:txBody>
      </p:sp>
      <p:sp>
        <p:nvSpPr>
          <p:cNvPr id="4" name="Symbol zastępczy stopki 3"/>
          <p:cNvSpPr>
            <a:spLocks noGrp="1"/>
          </p:cNvSpPr>
          <p:nvPr>
            <p:ph type="ftr" sz="quarter" idx="11"/>
          </p:nvPr>
        </p:nvSpPr>
        <p:spPr/>
        <p:txBody>
          <a:bodyPr/>
          <a:lstStyle/>
          <a:p>
            <a:pPr>
              <a:defRPr/>
            </a:pPr>
            <a:endParaRPr lang="pl-PL"/>
          </a:p>
        </p:txBody>
      </p:sp>
      <p:sp>
        <p:nvSpPr>
          <p:cNvPr id="5" name="Symbol zastępczy numeru slajdu 4"/>
          <p:cNvSpPr>
            <a:spLocks noGrp="1"/>
          </p:cNvSpPr>
          <p:nvPr>
            <p:ph type="sldNum" sz="quarter" idx="12"/>
          </p:nvPr>
        </p:nvSpPr>
        <p:spPr/>
        <p:txBody>
          <a:bodyPr/>
          <a:lstStyle/>
          <a:p>
            <a:pPr>
              <a:defRPr/>
            </a:pPr>
            <a:fld id="{D2CE27F7-791E-47B3-B8BC-E521205FF9CC}" type="slidenum">
              <a:rPr lang="pl-PL" smtClean="0"/>
              <a:pPr>
                <a:defRPr/>
              </a:pPr>
              <a:t>‹nr›</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a:xfrm>
            <a:off x="4791456" y="6480969"/>
            <a:ext cx="2133600" cy="301752"/>
          </a:xfrm>
        </p:spPr>
        <p:txBody>
          <a:bodyPr/>
          <a:lstStyle/>
          <a:p>
            <a:pPr>
              <a:defRPr/>
            </a:pPr>
            <a:endParaRPr lang="pl-PL"/>
          </a:p>
        </p:txBody>
      </p:sp>
      <p:sp>
        <p:nvSpPr>
          <p:cNvPr id="3" name="Symbol zastępczy stopki 2"/>
          <p:cNvSpPr>
            <a:spLocks noGrp="1"/>
          </p:cNvSpPr>
          <p:nvPr>
            <p:ph type="ftr" sz="quarter" idx="11"/>
          </p:nvPr>
        </p:nvSpPr>
        <p:spPr>
          <a:xfrm>
            <a:off x="457200" y="6481890"/>
            <a:ext cx="4260056" cy="300831"/>
          </a:xfrm>
        </p:spPr>
        <p:txBody>
          <a:bodyPr/>
          <a:lstStyle/>
          <a:p>
            <a:pPr>
              <a:defRPr/>
            </a:pPr>
            <a:endParaRPr lang="pl-PL"/>
          </a:p>
        </p:txBody>
      </p:sp>
      <p:sp>
        <p:nvSpPr>
          <p:cNvPr id="4" name="Symbol zastępczy numeru slajdu 3"/>
          <p:cNvSpPr>
            <a:spLocks noGrp="1"/>
          </p:cNvSpPr>
          <p:nvPr>
            <p:ph type="sldNum" sz="quarter" idx="12"/>
          </p:nvPr>
        </p:nvSpPr>
        <p:spPr>
          <a:xfrm>
            <a:off x="7589520" y="6480969"/>
            <a:ext cx="502920" cy="301752"/>
          </a:xfrm>
        </p:spPr>
        <p:txBody>
          <a:bodyPr/>
          <a:lstStyle/>
          <a:p>
            <a:pPr>
              <a:defRPr/>
            </a:pPr>
            <a:fld id="{C739891F-FD26-4D6E-9F50-3CF4CC315779}" type="slidenum">
              <a:rPr lang="pl-PL" smtClean="0"/>
              <a:pPr>
                <a:defRPr/>
              </a:pPr>
              <a:t>‹nr›</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bg>
      <p:bgRef idx="1002">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a:xfrm>
            <a:off x="6278976" y="6556248"/>
            <a:ext cx="2133600" cy="301752"/>
          </a:xfrm>
        </p:spPr>
        <p:txBody>
          <a:bodyPr/>
          <a:lstStyle>
            <a:lvl1pPr>
              <a:defRPr sz="900"/>
            </a:lvl1pPr>
          </a:lstStyle>
          <a:p>
            <a:pPr>
              <a:defRPr/>
            </a:pPr>
            <a:endParaRPr lang="pl-PL"/>
          </a:p>
        </p:txBody>
      </p:sp>
      <p:sp>
        <p:nvSpPr>
          <p:cNvPr id="6" name="Symbol zastępczy stopki 5"/>
          <p:cNvSpPr>
            <a:spLocks noGrp="1"/>
          </p:cNvSpPr>
          <p:nvPr>
            <p:ph type="ftr" sz="quarter" idx="11"/>
          </p:nvPr>
        </p:nvSpPr>
        <p:spPr>
          <a:xfrm>
            <a:off x="1135856" y="6556248"/>
            <a:ext cx="5143120" cy="301752"/>
          </a:xfrm>
        </p:spPr>
        <p:txBody>
          <a:bodyPr/>
          <a:lstStyle>
            <a:lvl1pPr>
              <a:defRPr sz="900"/>
            </a:lvl1pPr>
          </a:lstStyle>
          <a:p>
            <a:pPr>
              <a:defRPr/>
            </a:pPr>
            <a:endParaRPr lang="pl-PL"/>
          </a:p>
        </p:txBody>
      </p:sp>
      <p:sp>
        <p:nvSpPr>
          <p:cNvPr id="7" name="Symbol zastępczy numeru slajdu 6"/>
          <p:cNvSpPr>
            <a:spLocks noGrp="1"/>
          </p:cNvSpPr>
          <p:nvPr>
            <p:ph type="sldNum" sz="quarter" idx="12"/>
          </p:nvPr>
        </p:nvSpPr>
        <p:spPr>
          <a:xfrm>
            <a:off x="8410576" y="6556248"/>
            <a:ext cx="502920" cy="301752"/>
          </a:xfrm>
        </p:spPr>
        <p:txBody>
          <a:bodyPr/>
          <a:lstStyle>
            <a:lvl1pPr>
              <a:defRPr sz="900"/>
            </a:lvl1pPr>
          </a:lstStyle>
          <a:p>
            <a:pPr>
              <a:defRPr/>
            </a:pPr>
            <a:fld id="{DC4B7D1D-0377-44F4-AFBB-946899A8D6F0}" type="slidenum">
              <a:rPr lang="pl-PL" smtClean="0"/>
              <a:pPr>
                <a:defRPr/>
              </a:pPr>
              <a:t>‹nr›</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bg>
      <p:bgRef idx="1002">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pl-PL" smtClean="0"/>
              <a:t>Kliknij ikonę, aby dodać obraz</a:t>
            </a:r>
            <a:endParaRPr kumimoji="0" lang="en-US" dirty="0"/>
          </a:p>
        </p:txBody>
      </p:sp>
      <p:sp>
        <p:nvSpPr>
          <p:cNvPr id="4" name="Symbol zastępczy tekstu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a:xfrm>
            <a:off x="6108192" y="6556248"/>
            <a:ext cx="2103120" cy="301752"/>
          </a:xfrm>
        </p:spPr>
        <p:txBody>
          <a:bodyPr/>
          <a:lstStyle>
            <a:lvl1pPr>
              <a:defRPr sz="900"/>
            </a:lvl1pPr>
          </a:lstStyle>
          <a:p>
            <a:pPr>
              <a:defRPr/>
            </a:pPr>
            <a:endParaRPr lang="pl-PL"/>
          </a:p>
        </p:txBody>
      </p:sp>
      <p:sp>
        <p:nvSpPr>
          <p:cNvPr id="6" name="Symbol zastępczy stopki 5"/>
          <p:cNvSpPr>
            <a:spLocks noGrp="1"/>
          </p:cNvSpPr>
          <p:nvPr>
            <p:ph type="ftr" sz="quarter" idx="11"/>
          </p:nvPr>
        </p:nvSpPr>
        <p:spPr>
          <a:xfrm>
            <a:off x="1170432" y="6557169"/>
            <a:ext cx="4948072" cy="301752"/>
          </a:xfrm>
        </p:spPr>
        <p:txBody>
          <a:bodyPr/>
          <a:lstStyle>
            <a:lvl1pPr>
              <a:defRPr sz="900"/>
            </a:lvl1pPr>
          </a:lstStyle>
          <a:p>
            <a:pPr>
              <a:defRPr/>
            </a:pPr>
            <a:endParaRPr lang="pl-PL"/>
          </a:p>
        </p:txBody>
      </p:sp>
      <p:sp>
        <p:nvSpPr>
          <p:cNvPr id="7" name="Symbol zastępczy numeru slajdu 6"/>
          <p:cNvSpPr>
            <a:spLocks noGrp="1"/>
          </p:cNvSpPr>
          <p:nvPr>
            <p:ph type="sldNum" sz="quarter" idx="12"/>
          </p:nvPr>
        </p:nvSpPr>
        <p:spPr>
          <a:xfrm>
            <a:off x="8217192" y="6556248"/>
            <a:ext cx="365760" cy="301752"/>
          </a:xfrm>
        </p:spPr>
        <p:txBody>
          <a:bodyPr/>
          <a:lstStyle>
            <a:lvl1pPr algn="ctr">
              <a:defRPr sz="900"/>
            </a:lvl1pPr>
          </a:lstStyle>
          <a:p>
            <a:pPr>
              <a:defRPr/>
            </a:pPr>
            <a:fld id="{9529684C-AF9F-43CD-A058-6E9E1812C749}" type="slidenum">
              <a:rPr lang="pl-PL" smtClean="0"/>
              <a:pPr>
                <a:defRPr/>
              </a:pPr>
              <a:t>‹nr›</a:t>
            </a:fld>
            <a:endParaRPr lang="pl-PL"/>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Trójkąt prostokątny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Łącznik prostoliniowy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Łącznik prostoliniowy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Symbol zastępczy tytułu 21"/>
          <p:cNvSpPr>
            <a:spLocks noGrp="1"/>
          </p:cNvSpPr>
          <p:nvPr>
            <p:ph type="title"/>
          </p:nvPr>
        </p:nvSpPr>
        <p:spPr>
          <a:xfrm>
            <a:off x="457200" y="267494"/>
            <a:ext cx="8229600" cy="1399032"/>
          </a:xfrm>
          <a:prstGeom prst="rect">
            <a:avLst/>
          </a:prstGeom>
        </p:spPr>
        <p:txBody>
          <a:bodyPr vert="horz" anchor="ctr">
            <a:normAutofit/>
          </a:bodyPr>
          <a:lstStyle/>
          <a:p>
            <a:r>
              <a:rPr kumimoji="0" lang="pl-PL" smtClean="0"/>
              <a:t>Kliknij, aby edytować styl</a:t>
            </a:r>
            <a:endParaRPr kumimoji="0" lang="en-US"/>
          </a:p>
        </p:txBody>
      </p:sp>
      <p:sp>
        <p:nvSpPr>
          <p:cNvPr id="13" name="Symbol zastępczy tekstu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4" name="Symbol zastępczy daty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pPr>
              <a:defRPr/>
            </a:pPr>
            <a:endParaRPr lang="pl-PL"/>
          </a:p>
        </p:txBody>
      </p:sp>
      <p:sp>
        <p:nvSpPr>
          <p:cNvPr id="3" name="Symbol zastępczy stopki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pPr>
              <a:defRPr/>
            </a:pPr>
            <a:endParaRPr lang="pl-PL"/>
          </a:p>
        </p:txBody>
      </p:sp>
      <p:sp>
        <p:nvSpPr>
          <p:cNvPr id="23" name="Symbol zastępczy numeru slajdu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pPr>
              <a:defRPr/>
            </a:pPr>
            <a:fld id="{A52D61D5-A43B-4EC3-B9E5-8E8EDA25478A}" type="slidenum">
              <a:rPr lang="pl-PL" smtClean="0"/>
              <a:pPr>
                <a:defRPr/>
              </a:pPr>
              <a:t>‹nr›</a:t>
            </a:fld>
            <a:endParaRPr lang="pl-PL"/>
          </a:p>
        </p:txBody>
      </p:sp>
    </p:spTree>
  </p:cSld>
  <p:clrMap bg1="dk1" tx1="lt1" bg2="dk2"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2.png"/><Relationship Id="rId1" Type="http://schemas.microsoft.com/office/2007/relationships/media" Target="../media/media1.mp4"/><Relationship Id="rId2" Type="http://schemas.openxmlformats.org/officeDocument/2006/relationships/video" Target="../media/media1.mp4"/></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40544" y="1556792"/>
            <a:ext cx="8062912" cy="689521"/>
          </a:xfrm>
        </p:spPr>
        <p:txBody>
          <a:bodyPr>
            <a:normAutofit fontScale="90000"/>
          </a:bodyPr>
          <a:lstStyle/>
          <a:p>
            <a:pPr algn="ctr"/>
            <a:r>
              <a:rPr lang="pl-PL" altLang="pl-PL" dirty="0" smtClean="0"/>
              <a:t/>
            </a:r>
            <a:br>
              <a:rPr lang="pl-PL" altLang="pl-PL" dirty="0" smtClean="0"/>
            </a:br>
            <a:r>
              <a:rPr lang="pl-PL" altLang="pl-PL" dirty="0" smtClean="0"/>
              <a:t/>
            </a:r>
            <a:br>
              <a:rPr lang="pl-PL" altLang="pl-PL" dirty="0" smtClean="0"/>
            </a:br>
            <a:r>
              <a:rPr lang="pl-PL" altLang="pl-PL" dirty="0" smtClean="0"/>
              <a:t/>
            </a:r>
            <a:br>
              <a:rPr lang="pl-PL" altLang="pl-PL" dirty="0" smtClean="0"/>
            </a:br>
            <a:r>
              <a:rPr lang="pl-PL" altLang="pl-PL" dirty="0"/>
              <a:t/>
            </a:r>
            <a:br>
              <a:rPr lang="pl-PL" altLang="pl-PL" dirty="0"/>
            </a:br>
            <a:r>
              <a:rPr lang="pl-PL" altLang="pl-PL" dirty="0" smtClean="0"/>
              <a:t/>
            </a:r>
            <a:br>
              <a:rPr lang="pl-PL" altLang="pl-PL" dirty="0" smtClean="0"/>
            </a:br>
            <a:r>
              <a:rPr lang="pl-PL" altLang="pl-PL" dirty="0"/>
              <a:t/>
            </a:r>
            <a:br>
              <a:rPr lang="pl-PL" altLang="pl-PL" dirty="0"/>
            </a:br>
            <a:r>
              <a:rPr lang="pl-PL" altLang="pl-PL" dirty="0" smtClean="0"/>
              <a:t/>
            </a:r>
            <a:br>
              <a:rPr lang="pl-PL" altLang="pl-PL" dirty="0" smtClean="0"/>
            </a:br>
            <a:r>
              <a:rPr lang="pl-PL" altLang="pl-PL" dirty="0"/>
              <a:t/>
            </a:r>
            <a:br>
              <a:rPr lang="pl-PL" altLang="pl-PL" dirty="0"/>
            </a:br>
            <a:r>
              <a:rPr lang="pl-PL" altLang="pl-PL" dirty="0" smtClean="0"/>
              <a:t/>
            </a:r>
            <a:br>
              <a:rPr lang="pl-PL" altLang="pl-PL" dirty="0" smtClean="0"/>
            </a:br>
            <a:r>
              <a:rPr lang="pl-PL" altLang="pl-PL" dirty="0"/>
              <a:t/>
            </a:r>
            <a:br>
              <a:rPr lang="pl-PL" altLang="pl-PL" dirty="0"/>
            </a:br>
            <a:r>
              <a:rPr lang="pl-PL" altLang="pl-PL" sz="4400" dirty="0" smtClean="0"/>
              <a:t>  </a:t>
            </a:r>
            <a:br>
              <a:rPr lang="pl-PL" altLang="pl-PL" sz="4400" dirty="0" smtClean="0"/>
            </a:br>
            <a:r>
              <a:rPr lang="pl-PL" altLang="pl-PL" sz="4400" dirty="0" smtClean="0"/>
              <a:t/>
            </a:r>
            <a:br>
              <a:rPr lang="pl-PL" altLang="pl-PL" sz="4400" dirty="0" smtClean="0"/>
            </a:br>
            <a:r>
              <a:rPr lang="pl-PL" altLang="pl-PL" dirty="0"/>
              <a:t/>
            </a:r>
            <a:br>
              <a:rPr lang="pl-PL" altLang="pl-PL" dirty="0"/>
            </a:br>
            <a:r>
              <a:rPr lang="pl-PL" altLang="pl-PL" dirty="0" smtClean="0"/>
              <a:t/>
            </a:r>
            <a:br>
              <a:rPr lang="pl-PL" altLang="pl-PL" dirty="0" smtClean="0"/>
            </a:br>
            <a:r>
              <a:rPr lang="pl-PL" altLang="pl-PL" dirty="0"/>
              <a:t/>
            </a:r>
            <a:br>
              <a:rPr lang="pl-PL" altLang="pl-PL" dirty="0"/>
            </a:br>
            <a:r>
              <a:rPr lang="pl-PL" altLang="pl-PL" dirty="0" smtClean="0"/>
              <a:t/>
            </a:r>
            <a:br>
              <a:rPr lang="pl-PL" altLang="pl-PL" dirty="0" smtClean="0"/>
            </a:br>
            <a:r>
              <a:rPr lang="pl-PL" altLang="pl-PL" dirty="0"/>
              <a:t/>
            </a:r>
            <a:br>
              <a:rPr lang="pl-PL" altLang="pl-PL" dirty="0"/>
            </a:br>
            <a:r>
              <a:rPr lang="pl-PL" altLang="pl-PL" dirty="0" smtClean="0"/>
              <a:t/>
            </a:r>
            <a:br>
              <a:rPr lang="pl-PL" altLang="pl-PL" dirty="0" smtClean="0"/>
            </a:br>
            <a:r>
              <a:rPr lang="pl-PL" altLang="pl-PL" dirty="0"/>
              <a:t/>
            </a:r>
            <a:br>
              <a:rPr lang="pl-PL" altLang="pl-PL" dirty="0"/>
            </a:br>
            <a:r>
              <a:rPr lang="pl-PL" altLang="pl-PL" dirty="0" smtClean="0"/>
              <a:t/>
            </a:r>
            <a:br>
              <a:rPr lang="pl-PL" altLang="pl-PL" dirty="0" smtClean="0"/>
            </a:br>
            <a:r>
              <a:rPr lang="pl-PL" altLang="pl-PL" dirty="0"/>
              <a:t/>
            </a:r>
            <a:br>
              <a:rPr lang="pl-PL" altLang="pl-PL" dirty="0"/>
            </a:br>
            <a:r>
              <a:rPr lang="pl-PL" altLang="pl-PL" dirty="0" smtClean="0"/>
              <a:t/>
            </a:r>
            <a:br>
              <a:rPr lang="pl-PL" altLang="pl-PL" dirty="0" smtClean="0"/>
            </a:br>
            <a:r>
              <a:rPr lang="pl-PL" altLang="pl-PL" dirty="0"/>
              <a:t/>
            </a:r>
            <a:br>
              <a:rPr lang="pl-PL" altLang="pl-PL" dirty="0"/>
            </a:br>
            <a:r>
              <a:rPr lang="pl-PL" sz="4900" b="1" dirty="0" smtClean="0">
                <a:ln w="6350">
                  <a:solidFill>
                    <a:srgbClr val="FF388C">
                      <a:shade val="43000"/>
                    </a:srgbClr>
                  </a:solidFill>
                </a:ln>
                <a:solidFill>
                  <a:srgbClr val="FF388C"/>
                </a:solidFill>
                <a:effectLst/>
                <a:latin typeface="Times New Roman" panose="02020603050405020304" pitchFamily="18" charset="0"/>
                <a:cs typeface="Times New Roman" panose="02020603050405020304" pitchFamily="18" charset="0"/>
              </a:rPr>
              <a:t>”Korzystanie w filmie z cudzego dorobku czyli czego nie chroni prawo autorskie</a:t>
            </a:r>
            <a:r>
              <a:rPr lang="pl-PL" b="1" dirty="0" smtClean="0">
                <a:ln w="6350">
                  <a:solidFill>
                    <a:srgbClr val="FF388C">
                      <a:shade val="43000"/>
                    </a:srgbClr>
                  </a:solidFill>
                </a:ln>
                <a:solidFill>
                  <a:srgbClr val="FF388C"/>
                </a:solidFill>
                <a:effectLst/>
              </a:rPr>
              <a:t>”</a:t>
            </a:r>
            <a:endParaRPr lang="pl-PL" altLang="pl-PL" sz="4400" b="1" dirty="0" smtClean="0">
              <a:solidFill>
                <a:srgbClr val="FF0000"/>
              </a:solidFill>
            </a:endParaRPr>
          </a:p>
        </p:txBody>
      </p:sp>
      <p:sp>
        <p:nvSpPr>
          <p:cNvPr id="3075" name="Rectangle 3"/>
          <p:cNvSpPr>
            <a:spLocks noGrp="1" noChangeArrowheads="1"/>
          </p:cNvSpPr>
          <p:nvPr>
            <p:ph type="subTitle" idx="1"/>
          </p:nvPr>
        </p:nvSpPr>
        <p:spPr/>
        <p:txBody>
          <a:bodyPr>
            <a:normAutofit fontScale="85000" lnSpcReduction="20000"/>
          </a:bodyPr>
          <a:lstStyle/>
          <a:p>
            <a:pPr algn="ctr" eaLnBrk="1" hangingPunct="1">
              <a:lnSpc>
                <a:spcPct val="80000"/>
              </a:lnSpc>
              <a:buFontTx/>
              <a:buNone/>
            </a:pPr>
            <a:r>
              <a:rPr lang="pl-PL" altLang="pl-PL" sz="1400" dirty="0" smtClean="0"/>
              <a:t>	</a:t>
            </a:r>
          </a:p>
          <a:p>
            <a:pPr algn="ctr" eaLnBrk="1" hangingPunct="1">
              <a:lnSpc>
                <a:spcPct val="80000"/>
              </a:lnSpc>
              <a:buFontTx/>
              <a:buNone/>
            </a:pPr>
            <a:endParaRPr lang="pl-PL" altLang="pl-PL" sz="1400" dirty="0"/>
          </a:p>
          <a:p>
            <a:pPr algn="ctr" eaLnBrk="1" hangingPunct="1">
              <a:lnSpc>
                <a:spcPct val="80000"/>
              </a:lnSpc>
              <a:buFontTx/>
              <a:buNone/>
            </a:pPr>
            <a:endParaRPr lang="pl-PL" altLang="pl-PL" sz="1400" dirty="0" smtClean="0"/>
          </a:p>
          <a:p>
            <a:pPr algn="ctr" eaLnBrk="1" hangingPunct="1">
              <a:lnSpc>
                <a:spcPct val="80000"/>
              </a:lnSpc>
              <a:buFontTx/>
              <a:buNone/>
            </a:pPr>
            <a:endParaRPr lang="pl-PL" altLang="pl-PL" sz="1400" dirty="0"/>
          </a:p>
          <a:p>
            <a:pPr algn="ctr" eaLnBrk="1" hangingPunct="1">
              <a:lnSpc>
                <a:spcPct val="80000"/>
              </a:lnSpc>
              <a:buFontTx/>
              <a:buNone/>
            </a:pPr>
            <a:r>
              <a:rPr lang="pl-PL" altLang="pl-PL" sz="1400" dirty="0" smtClean="0"/>
              <a:t>		</a:t>
            </a:r>
          </a:p>
          <a:p>
            <a:pPr eaLnBrk="1" hangingPunct="1">
              <a:lnSpc>
                <a:spcPct val="80000"/>
              </a:lnSpc>
              <a:buFontTx/>
              <a:buNone/>
            </a:pPr>
            <a:r>
              <a:rPr lang="pl-PL" altLang="pl-PL" sz="1400" dirty="0"/>
              <a:t>	</a:t>
            </a:r>
            <a:r>
              <a:rPr lang="pl-PL" altLang="pl-PL" sz="1400" dirty="0" smtClean="0"/>
              <a:t>			</a:t>
            </a:r>
            <a:r>
              <a:rPr lang="pl-PL" altLang="pl-PL" sz="3300" dirty="0" smtClean="0">
                <a:latin typeface="Times New Roman" panose="02020603050405020304" pitchFamily="18" charset="0"/>
                <a:cs typeface="Times New Roman" panose="02020603050405020304" pitchFamily="18" charset="0"/>
              </a:rPr>
              <a:t>         Lucyna Sas-Swadźba</a:t>
            </a:r>
          </a:p>
          <a:p>
            <a:pPr eaLnBrk="1" hangingPunct="1">
              <a:lnSpc>
                <a:spcPct val="80000"/>
              </a:lnSpc>
              <a:buFontTx/>
              <a:buNone/>
            </a:pPr>
            <a:r>
              <a:rPr lang="pl-PL" altLang="pl-PL" sz="3300" dirty="0" smtClean="0">
                <a:latin typeface="Times New Roman" panose="02020603050405020304" pitchFamily="18" charset="0"/>
                <a:cs typeface="Times New Roman" panose="02020603050405020304" pitchFamily="18" charset="0"/>
              </a:rPr>
              <a:t>			            	</a:t>
            </a:r>
          </a:p>
          <a:p>
            <a:pPr eaLnBrk="1" hangingPunct="1">
              <a:lnSpc>
                <a:spcPct val="80000"/>
              </a:lnSpc>
              <a:buFontTx/>
              <a:buNone/>
            </a:pPr>
            <a:r>
              <a:rPr lang="pl-PL" altLang="pl-PL" sz="3300" dirty="0" smtClean="0">
                <a:latin typeface="Times New Roman" panose="02020603050405020304" pitchFamily="18" charset="0"/>
                <a:cs typeface="Times New Roman" panose="02020603050405020304" pitchFamily="18" charset="0"/>
              </a:rPr>
              <a:t>radca prawny</a:t>
            </a:r>
            <a:r>
              <a:rPr lang="pl-PL" altLang="pl-PL" sz="2800" dirty="0" smtClean="0"/>
              <a:t>	</a:t>
            </a:r>
          </a:p>
          <a:p>
            <a:pPr algn="ctr" eaLnBrk="1" hangingPunct="1">
              <a:lnSpc>
                <a:spcPct val="80000"/>
              </a:lnSpc>
              <a:buFontTx/>
              <a:buNone/>
            </a:pPr>
            <a:endParaRPr lang="pl-PL" altLang="pl-PL" sz="2400" dirty="0" smtClean="0"/>
          </a:p>
          <a:p>
            <a:pPr algn="ctr" eaLnBrk="1" hangingPunct="1">
              <a:lnSpc>
                <a:spcPct val="80000"/>
              </a:lnSpc>
              <a:buFontTx/>
              <a:buNone/>
            </a:pPr>
            <a:r>
              <a:rPr lang="pl-PL" altLang="pl-PL" sz="1400" dirty="0" smtClean="0"/>
              <a:t>	</a:t>
            </a:r>
            <a:endParaRPr lang="pl-PL" altLang="pl-PL" sz="1600" dirty="0" smtClean="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normAutofit/>
          </a:bodyPr>
          <a:lstStyle/>
          <a:p>
            <a:r>
              <a:rPr lang="pl-PL" sz="3600" b="1" dirty="0" smtClean="0">
                <a:solidFill>
                  <a:schemeClr val="accent1"/>
                </a:solidFill>
                <a:latin typeface="Times New Roman" panose="02020603050405020304" pitchFamily="18" charset="0"/>
                <a:cs typeface="Times New Roman" panose="02020603050405020304" pitchFamily="18" charset="0"/>
              </a:rPr>
              <a:t>Tytuł </a:t>
            </a:r>
            <a:r>
              <a:rPr lang="pl-PL" sz="3600" b="1" dirty="0">
                <a:solidFill>
                  <a:schemeClr val="accent1"/>
                </a:solidFill>
                <a:latin typeface="Times New Roman" panose="02020603050405020304" pitchFamily="18" charset="0"/>
                <a:cs typeface="Times New Roman" panose="02020603050405020304" pitchFamily="18" charset="0"/>
              </a:rPr>
              <a:t>filmu a ochrona prawno-autorska </a:t>
            </a:r>
            <a:endParaRPr lang="pl-PL" sz="3600" dirty="0"/>
          </a:p>
        </p:txBody>
      </p:sp>
      <p:sp>
        <p:nvSpPr>
          <p:cNvPr id="3" name="Symbol zastępczy zawartości 2"/>
          <p:cNvSpPr>
            <a:spLocks noGrp="1"/>
          </p:cNvSpPr>
          <p:nvPr>
            <p:ph idx="1"/>
          </p:nvPr>
        </p:nvSpPr>
        <p:spPr/>
        <p:txBody>
          <a:bodyPr>
            <a:normAutofit/>
          </a:bodyPr>
          <a:lstStyle/>
          <a:p>
            <a:pPr marL="64008" indent="0" algn="just">
              <a:buNone/>
            </a:pPr>
            <a:endParaRPr lang="pl-PL" sz="2400" dirty="0" smtClean="0">
              <a:latin typeface="Times New Roman" panose="02020603050405020304" pitchFamily="18" charset="0"/>
              <a:cs typeface="Times New Roman" panose="02020603050405020304" pitchFamily="18" charset="0"/>
            </a:endParaRPr>
          </a:p>
          <a:p>
            <a:pPr marL="64008" indent="0" algn="just">
              <a:buNone/>
            </a:pPr>
            <a:r>
              <a:rPr lang="pl-PL" sz="2400" dirty="0" smtClean="0">
                <a:latin typeface="Times New Roman" panose="02020603050405020304" pitchFamily="18" charset="0"/>
                <a:cs typeface="Times New Roman" panose="02020603050405020304" pitchFamily="18" charset="0"/>
              </a:rPr>
              <a:t>Prawo </a:t>
            </a:r>
            <a:r>
              <a:rPr lang="pl-PL" sz="2400" dirty="0">
                <a:latin typeface="Times New Roman" panose="02020603050405020304" pitchFamily="18" charset="0"/>
                <a:cs typeface="Times New Roman" panose="02020603050405020304" pitchFamily="18" charset="0"/>
              </a:rPr>
              <a:t>polskie nie zawiera odrębnych regulacji dotyczących tytułu. Przyznanie tytułowi ochrony prawno-autorskiej podlega ogólnej zasadzie wyrażonej w art. 1 ust. 1 Ustawy Prawo Autorskie czyli ocenie z punktu widzenia definicji </a:t>
            </a:r>
            <a:r>
              <a:rPr lang="pl-PL" sz="2400" dirty="0" smtClean="0">
                <a:latin typeface="Times New Roman" panose="02020603050405020304" pitchFamily="18" charset="0"/>
                <a:cs typeface="Times New Roman" panose="02020603050405020304" pitchFamily="18" charset="0"/>
              </a:rPr>
              <a:t>utworu – nie można więc całkowicie wykluczyć możliwości ochrony tytułu filmu jako części utworu, jeżeli posiada on cechy twórczości i indywidualności.   </a:t>
            </a:r>
            <a:endParaRPr lang="pl-PL" sz="2400" dirty="0">
              <a:latin typeface="Times New Roman" panose="02020603050405020304" pitchFamily="18" charset="0"/>
              <a:cs typeface="Times New Roman" panose="02020603050405020304" pitchFamily="18" charset="0"/>
            </a:endParaRPr>
          </a:p>
          <a:p>
            <a:pPr marL="64008" indent="0" algn="just">
              <a:buNone/>
            </a:pPr>
            <a:endParaRPr lang="pl-PL" sz="3400" dirty="0">
              <a:latin typeface="Times New Roman" panose="02020603050405020304" pitchFamily="18" charset="0"/>
              <a:cs typeface="Times New Roman" panose="02020603050405020304" pitchFamily="18" charset="0"/>
            </a:endParaRPr>
          </a:p>
          <a:p>
            <a:pPr marL="64008" indent="0" algn="just">
              <a:buNone/>
            </a:pPr>
            <a:r>
              <a:rPr lang="pl-PL" sz="1050" dirty="0" smtClean="0">
                <a:latin typeface="Times New Roman" panose="02020603050405020304" pitchFamily="18" charset="0"/>
                <a:cs typeface="Times New Roman" panose="02020603050405020304" pitchFamily="18" charset="0"/>
              </a:rPr>
              <a:t>   </a:t>
            </a:r>
            <a:endParaRPr lang="pl-PL" sz="1050" dirty="0">
              <a:latin typeface="Times New Roman" panose="02020603050405020304" pitchFamily="18" charset="0"/>
              <a:cs typeface="Times New Roman" panose="02020603050405020304" pitchFamily="18" charset="0"/>
            </a:endParaRPr>
          </a:p>
          <a:p>
            <a:endParaRPr lang="pl-PL" dirty="0"/>
          </a:p>
        </p:txBody>
      </p:sp>
    </p:spTree>
    <p:extLst>
      <p:ext uri="{BB962C8B-B14F-4D97-AF65-F5344CB8AC3E}">
        <p14:creationId xmlns:p14="http://schemas.microsoft.com/office/powerpoint/2010/main" val="7345601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539552" y="-1787812"/>
            <a:ext cx="8064896" cy="7848302"/>
          </a:xfrm>
          <a:prstGeom prst="rect">
            <a:avLst/>
          </a:prstGeom>
        </p:spPr>
        <p:txBody>
          <a:bodyPr wrap="square">
            <a:spAutoFit/>
          </a:bodyPr>
          <a:lstStyle/>
          <a:p>
            <a:pPr marL="64008" indent="0" algn="just">
              <a:buNone/>
            </a:pPr>
            <a:endParaRPr lang="pl-PL" dirty="0" smtClean="0">
              <a:latin typeface="Times New Roman" panose="02020603050405020304" pitchFamily="18" charset="0"/>
              <a:cs typeface="Times New Roman" panose="02020603050405020304" pitchFamily="18" charset="0"/>
            </a:endParaRPr>
          </a:p>
          <a:p>
            <a:pPr marL="64008" indent="0" algn="just">
              <a:buNone/>
            </a:pPr>
            <a:endParaRPr lang="pl-PL" dirty="0">
              <a:latin typeface="Times New Roman" panose="02020603050405020304" pitchFamily="18" charset="0"/>
              <a:cs typeface="Times New Roman" panose="02020603050405020304" pitchFamily="18" charset="0"/>
            </a:endParaRPr>
          </a:p>
          <a:p>
            <a:pPr marL="64008" indent="0" algn="just">
              <a:buNone/>
            </a:pPr>
            <a:endParaRPr lang="pl-PL" dirty="0" smtClean="0">
              <a:latin typeface="Times New Roman" panose="02020603050405020304" pitchFamily="18" charset="0"/>
              <a:cs typeface="Times New Roman" panose="02020603050405020304" pitchFamily="18" charset="0"/>
            </a:endParaRPr>
          </a:p>
          <a:p>
            <a:pPr marL="64008" indent="0" algn="just">
              <a:buNone/>
            </a:pPr>
            <a:endParaRPr lang="pl-PL" dirty="0">
              <a:latin typeface="Times New Roman" panose="02020603050405020304" pitchFamily="18" charset="0"/>
              <a:cs typeface="Times New Roman" panose="02020603050405020304" pitchFamily="18" charset="0"/>
            </a:endParaRPr>
          </a:p>
          <a:p>
            <a:pPr marL="64008" indent="0" algn="just">
              <a:buNone/>
            </a:pPr>
            <a:endParaRPr lang="pl-PL" dirty="0" smtClean="0">
              <a:latin typeface="Times New Roman" panose="02020603050405020304" pitchFamily="18" charset="0"/>
              <a:cs typeface="Times New Roman" panose="02020603050405020304" pitchFamily="18" charset="0"/>
            </a:endParaRPr>
          </a:p>
          <a:p>
            <a:pPr marL="64008" indent="0" algn="just">
              <a:buNone/>
            </a:pPr>
            <a:endParaRPr lang="pl-PL" dirty="0">
              <a:latin typeface="Times New Roman" panose="02020603050405020304" pitchFamily="18" charset="0"/>
              <a:cs typeface="Times New Roman" panose="02020603050405020304" pitchFamily="18" charset="0"/>
            </a:endParaRPr>
          </a:p>
          <a:p>
            <a:pPr marL="64008" indent="0" algn="just">
              <a:buNone/>
            </a:pPr>
            <a:endParaRPr lang="pl-PL" sz="2400" dirty="0" smtClean="0">
              <a:latin typeface="Times New Roman" panose="02020603050405020304" pitchFamily="18" charset="0"/>
              <a:cs typeface="Times New Roman" panose="02020603050405020304" pitchFamily="18" charset="0"/>
            </a:endParaRPr>
          </a:p>
          <a:p>
            <a:pPr marL="64008" indent="0" algn="just">
              <a:buNone/>
            </a:pPr>
            <a:endParaRPr lang="pl-PL" sz="2400" dirty="0">
              <a:latin typeface="Times New Roman" panose="02020603050405020304" pitchFamily="18" charset="0"/>
              <a:cs typeface="Times New Roman" panose="02020603050405020304" pitchFamily="18" charset="0"/>
            </a:endParaRPr>
          </a:p>
          <a:p>
            <a:pPr marL="64008" indent="0" algn="just">
              <a:buNone/>
            </a:pPr>
            <a:r>
              <a:rPr lang="pl-PL" sz="2400" dirty="0" smtClean="0">
                <a:latin typeface="Times New Roman" panose="02020603050405020304" pitchFamily="18" charset="0"/>
                <a:cs typeface="Times New Roman" panose="02020603050405020304" pitchFamily="18" charset="0"/>
              </a:rPr>
              <a:t>Tytuł </a:t>
            </a:r>
            <a:r>
              <a:rPr lang="pl-PL" sz="2400" dirty="0">
                <a:latin typeface="Times New Roman" panose="02020603050405020304" pitchFamily="18" charset="0"/>
                <a:cs typeface="Times New Roman" panose="02020603050405020304" pitchFamily="18" charset="0"/>
              </a:rPr>
              <a:t>filmu wykorzystywany równocześnie z filmem do którego się odnosi podlega ochronie autorskiej łącznie z filmem, gdyż spełniona zostaje przesłanka indywidualnej twórczości poprzez sposób powiązania tytułu z dziełem. (wyrok SN z 19 września 1935 r.)</a:t>
            </a:r>
          </a:p>
          <a:p>
            <a:pPr marL="64008" indent="0" algn="just">
              <a:buNone/>
            </a:pPr>
            <a:r>
              <a:rPr lang="pl-PL" sz="2400" dirty="0">
                <a:latin typeface="Times New Roman" panose="02020603050405020304" pitchFamily="18" charset="0"/>
                <a:cs typeface="Times New Roman" panose="02020603050405020304" pitchFamily="18" charset="0"/>
              </a:rPr>
              <a:t> </a:t>
            </a:r>
          </a:p>
          <a:p>
            <a:pPr marL="64008" indent="0" algn="just">
              <a:buNone/>
            </a:pPr>
            <a:r>
              <a:rPr lang="pl-PL" sz="2400" dirty="0">
                <a:latin typeface="Times New Roman" panose="02020603050405020304" pitchFamily="18" charset="0"/>
                <a:cs typeface="Times New Roman" panose="02020603050405020304" pitchFamily="18" charset="0"/>
              </a:rPr>
              <a:t>Tytuły filmów samoistnie ujmowane, niezależnie od związków z całością </a:t>
            </a:r>
            <a:r>
              <a:rPr lang="pl-PL" sz="2400" dirty="0" smtClean="0">
                <a:latin typeface="Times New Roman" panose="02020603050405020304" pitchFamily="18" charset="0"/>
                <a:cs typeface="Times New Roman" panose="02020603050405020304" pitchFamily="18" charset="0"/>
              </a:rPr>
              <a:t>dzieła, </a:t>
            </a:r>
            <a:r>
              <a:rPr lang="pl-PL" sz="2400" dirty="0">
                <a:latin typeface="Times New Roman" panose="02020603050405020304" pitchFamily="18" charset="0"/>
                <a:cs typeface="Times New Roman" panose="02020603050405020304" pitchFamily="18" charset="0"/>
              </a:rPr>
              <a:t>podlegają autorskiej ochronie </a:t>
            </a:r>
            <a:r>
              <a:rPr lang="pl-PL" sz="2400" dirty="0">
                <a:solidFill>
                  <a:schemeClr val="accent1"/>
                </a:solidFill>
                <a:latin typeface="Times New Roman" panose="02020603050405020304" pitchFamily="18" charset="0"/>
                <a:cs typeface="Times New Roman" panose="02020603050405020304" pitchFamily="18" charset="0"/>
              </a:rPr>
              <a:t>wyjątkowo</a:t>
            </a:r>
            <a:r>
              <a:rPr lang="pl-PL" sz="2400" dirty="0">
                <a:latin typeface="Times New Roman" panose="02020603050405020304" pitchFamily="18" charset="0"/>
                <a:cs typeface="Times New Roman" panose="02020603050405020304" pitchFamily="18" charset="0"/>
              </a:rPr>
              <a:t> - tylko wówczas, gdy spełniają cechę indywidualnej twórczości (są oryginalne, unikatowe, fantazyjne) i mogą jako takie, pomimo krótkiej formy, zostać uznane za utwór. (wyrok SN z 10 października 1938 r. ) </a:t>
            </a:r>
            <a:endParaRPr lang="pl-PL"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59736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600" b="1" dirty="0" smtClean="0">
                <a:solidFill>
                  <a:schemeClr val="accent1"/>
                </a:solidFill>
                <a:latin typeface="Times New Roman" panose="02020603050405020304" pitchFamily="18" charset="0"/>
                <a:cs typeface="Times New Roman" panose="02020603050405020304" pitchFamily="18" charset="0"/>
              </a:rPr>
              <a:t>Tytuły mocne i słabe – o co chodzi? </a:t>
            </a:r>
            <a:endParaRPr lang="pl-PL" sz="3600" b="1" dirty="0">
              <a:solidFill>
                <a:schemeClr val="accent1"/>
              </a:solidFill>
              <a:latin typeface="Times New Roman" panose="02020603050405020304" pitchFamily="18" charset="0"/>
              <a:cs typeface="Times New Roman" panose="02020603050405020304" pitchFamily="18" charset="0"/>
            </a:endParaRPr>
          </a:p>
        </p:txBody>
      </p:sp>
      <p:sp>
        <p:nvSpPr>
          <p:cNvPr id="5" name="Symbol zastępczy zawartości 4"/>
          <p:cNvSpPr>
            <a:spLocks noGrp="1"/>
          </p:cNvSpPr>
          <p:nvPr>
            <p:ph idx="1"/>
          </p:nvPr>
        </p:nvSpPr>
        <p:spPr>
          <a:xfrm>
            <a:off x="457200" y="1556792"/>
            <a:ext cx="8229600" cy="4898016"/>
          </a:xfrm>
        </p:spPr>
        <p:txBody>
          <a:bodyPr>
            <a:normAutofit/>
          </a:bodyPr>
          <a:lstStyle/>
          <a:p>
            <a:pPr marL="64008" indent="0">
              <a:buNone/>
            </a:pPr>
            <a:r>
              <a:rPr lang="pl-PL" sz="3200" dirty="0" smtClean="0">
                <a:solidFill>
                  <a:schemeClr val="accent1"/>
                </a:solidFill>
                <a:latin typeface="Times New Roman" panose="02020603050405020304" pitchFamily="18" charset="0"/>
                <a:cs typeface="Times New Roman" panose="02020603050405020304" pitchFamily="18" charset="0"/>
              </a:rPr>
              <a:t>Tytuły mocne –</a:t>
            </a:r>
            <a:r>
              <a:rPr lang="pl-PL" sz="3900" b="1" dirty="0" smtClean="0">
                <a:solidFill>
                  <a:schemeClr val="accent1"/>
                </a:solidFill>
                <a:latin typeface="Times New Roman" panose="02020603050405020304" pitchFamily="18" charset="0"/>
                <a:cs typeface="Times New Roman" panose="02020603050405020304" pitchFamily="18" charset="0"/>
              </a:rPr>
              <a:t> </a:t>
            </a:r>
            <a:r>
              <a:rPr lang="pl-PL" sz="2400" dirty="0" smtClean="0">
                <a:latin typeface="Times New Roman" panose="02020603050405020304" pitchFamily="18" charset="0"/>
                <a:cs typeface="Times New Roman" panose="02020603050405020304" pitchFamily="18" charset="0"/>
              </a:rPr>
              <a:t>spełniające kryterium indywidualności, o silnych cechach odróżniających np. „Ferdydurke”, „Ogniem i mieczem”</a:t>
            </a:r>
          </a:p>
          <a:p>
            <a:pPr marL="64008" indent="0">
              <a:buNone/>
            </a:pPr>
            <a:r>
              <a:rPr lang="pl-PL" sz="2400" dirty="0" smtClean="0">
                <a:latin typeface="Times New Roman" panose="02020603050405020304" pitchFamily="18" charset="0"/>
                <a:cs typeface="Times New Roman" panose="02020603050405020304" pitchFamily="18" charset="0"/>
              </a:rPr>
              <a:t>Często są to tytuły będące jednocześnie imionami własnymi np. Kubuś Puchatek ang. </a:t>
            </a:r>
            <a:r>
              <a:rPr lang="pl-PL" sz="2400" dirty="0" err="1" smtClean="0">
                <a:latin typeface="Times New Roman" panose="02020603050405020304" pitchFamily="18" charset="0"/>
                <a:cs typeface="Times New Roman" panose="02020603050405020304" pitchFamily="18" charset="0"/>
              </a:rPr>
              <a:t>Winnie</a:t>
            </a:r>
            <a:r>
              <a:rPr lang="pl-PL" sz="2400" dirty="0" smtClean="0">
                <a:latin typeface="Times New Roman" panose="02020603050405020304" pitchFamily="18" charset="0"/>
                <a:cs typeface="Times New Roman" panose="02020603050405020304" pitchFamily="18" charset="0"/>
              </a:rPr>
              <a:t> the </a:t>
            </a:r>
            <a:r>
              <a:rPr lang="pl-PL" sz="2400" dirty="0" err="1" smtClean="0">
                <a:latin typeface="Times New Roman" panose="02020603050405020304" pitchFamily="18" charset="0"/>
                <a:cs typeface="Times New Roman" panose="02020603050405020304" pitchFamily="18" charset="0"/>
              </a:rPr>
              <a:t>Pooh</a:t>
            </a:r>
            <a:r>
              <a:rPr lang="pl-PL" sz="2400" dirty="0" smtClean="0">
                <a:latin typeface="Times New Roman" panose="02020603050405020304" pitchFamily="18" charset="0"/>
                <a:cs typeface="Times New Roman" panose="02020603050405020304" pitchFamily="18" charset="0"/>
              </a:rPr>
              <a:t>, </a:t>
            </a:r>
            <a:r>
              <a:rPr lang="pl-PL" sz="2400" dirty="0" err="1" smtClean="0">
                <a:latin typeface="Times New Roman" panose="02020603050405020304" pitchFamily="18" charset="0"/>
                <a:cs typeface="Times New Roman" panose="02020603050405020304" pitchFamily="18" charset="0"/>
              </a:rPr>
              <a:t>Fizia</a:t>
            </a:r>
            <a:r>
              <a:rPr lang="pl-PL" sz="2400" dirty="0" smtClean="0">
                <a:latin typeface="Times New Roman" panose="02020603050405020304" pitchFamily="18" charset="0"/>
                <a:cs typeface="Times New Roman" panose="02020603050405020304" pitchFamily="18" charset="0"/>
              </a:rPr>
              <a:t> </a:t>
            </a:r>
            <a:r>
              <a:rPr lang="pl-PL" sz="2400" dirty="0" err="1" smtClean="0">
                <a:latin typeface="Times New Roman" panose="02020603050405020304" pitchFamily="18" charset="0"/>
                <a:cs typeface="Times New Roman" panose="02020603050405020304" pitchFamily="18" charset="0"/>
              </a:rPr>
              <a:t>Pończoszanka</a:t>
            </a:r>
            <a:r>
              <a:rPr lang="pl-PL" sz="2400" dirty="0" smtClean="0">
                <a:latin typeface="Times New Roman" panose="02020603050405020304" pitchFamily="18" charset="0"/>
                <a:cs typeface="Times New Roman" panose="02020603050405020304" pitchFamily="18" charset="0"/>
              </a:rPr>
              <a:t> (szwedz. </a:t>
            </a:r>
            <a:r>
              <a:rPr lang="pl-PL" sz="2400" dirty="0" err="1" smtClean="0">
                <a:latin typeface="Times New Roman" panose="02020603050405020304" pitchFamily="18" charset="0"/>
                <a:cs typeface="Times New Roman" panose="02020603050405020304" pitchFamily="18" charset="0"/>
              </a:rPr>
              <a:t>Pippi</a:t>
            </a:r>
            <a:r>
              <a:rPr lang="pl-PL" sz="2400" dirty="0" smtClean="0">
                <a:latin typeface="Times New Roman" panose="02020603050405020304" pitchFamily="18" charset="0"/>
                <a:cs typeface="Times New Roman" panose="02020603050405020304" pitchFamily="18" charset="0"/>
              </a:rPr>
              <a:t> </a:t>
            </a:r>
            <a:r>
              <a:rPr lang="pl-PL" sz="2400" dirty="0" err="1" smtClean="0">
                <a:latin typeface="Times New Roman" panose="02020603050405020304" pitchFamily="18" charset="0"/>
                <a:cs typeface="Times New Roman" panose="02020603050405020304" pitchFamily="18" charset="0"/>
              </a:rPr>
              <a:t>Langstrumpf</a:t>
            </a:r>
            <a:r>
              <a:rPr lang="pl-PL" sz="2400" dirty="0" smtClean="0">
                <a:latin typeface="Times New Roman" panose="02020603050405020304" pitchFamily="18" charset="0"/>
                <a:cs typeface="Times New Roman" panose="02020603050405020304" pitchFamily="18" charset="0"/>
              </a:rPr>
              <a:t>)</a:t>
            </a:r>
          </a:p>
          <a:p>
            <a:pPr marL="64008" indent="0">
              <a:buNone/>
            </a:pPr>
            <a:r>
              <a:rPr lang="pl-PL" sz="3200" dirty="0" smtClean="0">
                <a:solidFill>
                  <a:schemeClr val="accent1"/>
                </a:solidFill>
                <a:latin typeface="Times New Roman" panose="02020603050405020304" pitchFamily="18" charset="0"/>
                <a:cs typeface="Times New Roman" panose="02020603050405020304" pitchFamily="18" charset="0"/>
              </a:rPr>
              <a:t>Tytuły słabe – </a:t>
            </a:r>
            <a:r>
              <a:rPr lang="pl-PL" sz="2400" dirty="0" smtClean="0">
                <a:latin typeface="Times New Roman" panose="02020603050405020304" pitchFamily="18" charset="0"/>
                <a:cs typeface="Times New Roman" panose="02020603050405020304" pitchFamily="18" charset="0"/>
              </a:rPr>
              <a:t>nie  spełniające kryterium indywidualności i oryginalności, w konsekwencji niechronione.</a:t>
            </a:r>
          </a:p>
          <a:p>
            <a:pPr marL="64008" indent="0">
              <a:buNone/>
            </a:pPr>
            <a:endParaRPr lang="pl-PL" sz="2600" b="1" dirty="0" smtClean="0">
              <a:latin typeface="Times New Roman" panose="02020603050405020304" pitchFamily="18" charset="0"/>
              <a:cs typeface="Times New Roman" panose="02020603050405020304" pitchFamily="18" charset="0"/>
            </a:endParaRPr>
          </a:p>
          <a:p>
            <a:pPr marL="64008" indent="0">
              <a:buNone/>
            </a:pPr>
            <a:r>
              <a:rPr lang="pl-PL" sz="2400" dirty="0" smtClean="0">
                <a:latin typeface="Times New Roman" panose="02020603050405020304" pitchFamily="18" charset="0"/>
                <a:cs typeface="Times New Roman" panose="02020603050405020304" pitchFamily="18" charset="0"/>
              </a:rPr>
              <a:t>Rozróżnienie nieuprawnione i nieprzydatne na gruncie prawa autorskiego.</a:t>
            </a:r>
            <a:r>
              <a:rPr lang="pl-PL" sz="2400" dirty="0" smtClean="0">
                <a:latin typeface="Times New Roman" panose="02020603050405020304" pitchFamily="18" charset="0"/>
                <a:cs typeface="Times New Roman" panose="02020603050405020304" pitchFamily="18" charset="0"/>
              </a:rPr>
              <a:t> </a:t>
            </a:r>
            <a:endParaRPr lang="pl-PL" sz="2400" dirty="0"/>
          </a:p>
          <a:p>
            <a:endParaRPr lang="pl-PL" dirty="0"/>
          </a:p>
        </p:txBody>
      </p:sp>
    </p:spTree>
    <p:extLst>
      <p:ext uri="{BB962C8B-B14F-4D97-AF65-F5344CB8AC3E}">
        <p14:creationId xmlns:p14="http://schemas.microsoft.com/office/powerpoint/2010/main" val="17083763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60648"/>
            <a:ext cx="8229600" cy="975704"/>
          </a:xfrm>
        </p:spPr>
        <p:txBody>
          <a:bodyPr>
            <a:normAutofit fontScale="90000"/>
          </a:bodyPr>
          <a:lstStyle/>
          <a:p>
            <a:pPr algn="ctr"/>
            <a:r>
              <a:rPr lang="pl-PL" sz="4000" b="1" dirty="0" smtClean="0">
                <a:solidFill>
                  <a:schemeClr val="accent1"/>
                </a:solidFill>
                <a:latin typeface="Times New Roman" panose="02020603050405020304" pitchFamily="18" charset="0"/>
                <a:cs typeface="Times New Roman" panose="02020603050405020304" pitchFamily="18" charset="0"/>
              </a:rPr>
              <a:t/>
            </a:r>
            <a:br>
              <a:rPr lang="pl-PL" sz="4000" b="1" dirty="0" smtClean="0">
                <a:solidFill>
                  <a:schemeClr val="accent1"/>
                </a:solidFill>
                <a:latin typeface="Times New Roman" panose="02020603050405020304" pitchFamily="18" charset="0"/>
                <a:cs typeface="Times New Roman" panose="02020603050405020304" pitchFamily="18" charset="0"/>
              </a:rPr>
            </a:br>
            <a:r>
              <a:rPr lang="pl-PL" sz="4000" b="1" dirty="0" smtClean="0">
                <a:solidFill>
                  <a:schemeClr val="accent1"/>
                </a:solidFill>
                <a:latin typeface="Times New Roman" panose="02020603050405020304" pitchFamily="18" charset="0"/>
                <a:cs typeface="Times New Roman" panose="02020603050405020304" pitchFamily="18" charset="0"/>
              </a:rPr>
              <a:t>Ochrona </a:t>
            </a:r>
            <a:r>
              <a:rPr lang="pl-PL" sz="4000" b="1" dirty="0">
                <a:solidFill>
                  <a:schemeClr val="accent1"/>
                </a:solidFill>
                <a:latin typeface="Times New Roman" panose="02020603050405020304" pitchFamily="18" charset="0"/>
                <a:cs typeface="Times New Roman" panose="02020603050405020304" pitchFamily="18" charset="0"/>
              </a:rPr>
              <a:t>imienia fikcyjnego bohatera i postaci z </a:t>
            </a:r>
            <a:r>
              <a:rPr lang="pl-PL" sz="4000" b="1" dirty="0" smtClean="0">
                <a:solidFill>
                  <a:schemeClr val="accent1"/>
                </a:solidFill>
                <a:latin typeface="Times New Roman" panose="02020603050405020304" pitchFamily="18" charset="0"/>
                <a:cs typeface="Times New Roman" panose="02020603050405020304" pitchFamily="18" charset="0"/>
              </a:rPr>
              <a:t>bajek</a:t>
            </a:r>
            <a:r>
              <a:rPr lang="pl-PL" sz="3600" b="1" dirty="0" smtClean="0">
                <a:solidFill>
                  <a:schemeClr val="accent1"/>
                </a:solidFill>
                <a:latin typeface="Times New Roman" panose="02020603050405020304" pitchFamily="18" charset="0"/>
                <a:cs typeface="Times New Roman" panose="02020603050405020304" pitchFamily="18" charset="0"/>
              </a:rPr>
              <a:t/>
            </a:r>
            <a:br>
              <a:rPr lang="pl-PL" sz="3600" b="1" dirty="0" smtClean="0">
                <a:solidFill>
                  <a:schemeClr val="accent1"/>
                </a:solidFill>
                <a:latin typeface="Times New Roman" panose="02020603050405020304" pitchFamily="18" charset="0"/>
                <a:cs typeface="Times New Roman" panose="02020603050405020304" pitchFamily="18" charset="0"/>
              </a:rPr>
            </a:br>
            <a:endParaRPr lang="pl-PL" sz="3600" b="1" dirty="0">
              <a:solidFill>
                <a:schemeClr val="accent1"/>
              </a:solidFill>
              <a:latin typeface="Times New Roman" panose="02020603050405020304" pitchFamily="18" charset="0"/>
              <a:cs typeface="Times New Roman" panose="02020603050405020304" pitchFamily="18" charset="0"/>
            </a:endParaRPr>
          </a:p>
        </p:txBody>
      </p:sp>
      <p:sp>
        <p:nvSpPr>
          <p:cNvPr id="3" name="Symbol zastępczy zawartości 2"/>
          <p:cNvSpPr>
            <a:spLocks noGrp="1"/>
          </p:cNvSpPr>
          <p:nvPr>
            <p:ph idx="1"/>
          </p:nvPr>
        </p:nvSpPr>
        <p:spPr>
          <a:xfrm>
            <a:off x="457200" y="1340768"/>
            <a:ext cx="8229600" cy="5114040"/>
          </a:xfrm>
        </p:spPr>
        <p:txBody>
          <a:bodyPr>
            <a:normAutofit fontScale="92500" lnSpcReduction="20000"/>
          </a:bodyPr>
          <a:lstStyle/>
          <a:p>
            <a:pPr marL="64008" indent="0" algn="just">
              <a:buNone/>
            </a:pPr>
            <a:endParaRPr lang="pl-PL" dirty="0" smtClean="0">
              <a:solidFill>
                <a:schemeClr val="accent1"/>
              </a:solidFill>
              <a:latin typeface="Times New Roman" panose="02020603050405020304" pitchFamily="18" charset="0"/>
              <a:cs typeface="Times New Roman" panose="02020603050405020304" pitchFamily="18" charset="0"/>
            </a:endParaRPr>
          </a:p>
          <a:p>
            <a:pPr marL="64008" indent="0" algn="just">
              <a:buNone/>
            </a:pPr>
            <a:r>
              <a:rPr lang="pl-PL" dirty="0" smtClean="0">
                <a:solidFill>
                  <a:schemeClr val="accent1"/>
                </a:solidFill>
                <a:latin typeface="Times New Roman" panose="02020603050405020304" pitchFamily="18" charset="0"/>
                <a:cs typeface="Times New Roman" panose="02020603050405020304" pitchFamily="18" charset="0"/>
              </a:rPr>
              <a:t>Imię fikcyjnego bohatera</a:t>
            </a:r>
            <a:r>
              <a:rPr lang="pl-PL" sz="2400" dirty="0" smtClean="0">
                <a:latin typeface="Times New Roman" panose="02020603050405020304" pitchFamily="18" charset="0"/>
                <a:cs typeface="Times New Roman" panose="02020603050405020304" pitchFamily="18" charset="0"/>
              </a:rPr>
              <a:t> – podlega ochronie wyłącznie wtedy, gdy posiada cechy indywidualności i twórczości, co występuje niezwykle rzadko (orzeczenie w sprawie </a:t>
            </a:r>
            <a:r>
              <a:rPr lang="pl-PL" sz="2400" dirty="0" err="1" smtClean="0">
                <a:latin typeface="Times New Roman" panose="02020603050405020304" pitchFamily="18" charset="0"/>
                <a:cs typeface="Times New Roman" panose="02020603050405020304" pitchFamily="18" charset="0"/>
              </a:rPr>
              <a:t>Exxon</a:t>
            </a:r>
            <a:r>
              <a:rPr lang="pl-PL" sz="2400" dirty="0" smtClean="0">
                <a:latin typeface="Times New Roman" panose="02020603050405020304" pitchFamily="18" charset="0"/>
                <a:cs typeface="Times New Roman" panose="02020603050405020304" pitchFamily="18" charset="0"/>
              </a:rPr>
              <a:t> Corporation v. </a:t>
            </a:r>
            <a:r>
              <a:rPr lang="pl-PL" sz="2400" dirty="0" err="1" smtClean="0">
                <a:latin typeface="Times New Roman" panose="02020603050405020304" pitchFamily="18" charset="0"/>
                <a:cs typeface="Times New Roman" panose="02020603050405020304" pitchFamily="18" charset="0"/>
              </a:rPr>
              <a:t>Exxon</a:t>
            </a:r>
            <a:r>
              <a:rPr lang="pl-PL" sz="2400" dirty="0" smtClean="0">
                <a:latin typeface="Times New Roman" panose="02020603050405020304" pitchFamily="18" charset="0"/>
                <a:cs typeface="Times New Roman" panose="02020603050405020304" pitchFamily="18" charset="0"/>
              </a:rPr>
              <a:t> </a:t>
            </a:r>
            <a:r>
              <a:rPr lang="pl-PL" sz="2400" dirty="0" err="1" smtClean="0">
                <a:latin typeface="Times New Roman" panose="02020603050405020304" pitchFamily="18" charset="0"/>
                <a:cs typeface="Times New Roman" panose="02020603050405020304" pitchFamily="18" charset="0"/>
              </a:rPr>
              <a:t>Insurance</a:t>
            </a:r>
            <a:r>
              <a:rPr lang="pl-PL" sz="2400" dirty="0" smtClean="0">
                <a:latin typeface="Times New Roman" panose="02020603050405020304" pitchFamily="18" charset="0"/>
                <a:cs typeface="Times New Roman" panose="02020603050405020304" pitchFamily="18" charset="0"/>
              </a:rPr>
              <a:t> </a:t>
            </a:r>
            <a:r>
              <a:rPr lang="pl-PL" sz="2400" dirty="0" err="1" smtClean="0">
                <a:latin typeface="Times New Roman" panose="02020603050405020304" pitchFamily="18" charset="0"/>
                <a:cs typeface="Times New Roman" panose="02020603050405020304" pitchFamily="18" charset="0"/>
              </a:rPr>
              <a:t>Consultants</a:t>
            </a:r>
            <a:r>
              <a:rPr lang="pl-PL" sz="2400" dirty="0" smtClean="0">
                <a:latin typeface="Times New Roman" panose="02020603050405020304" pitchFamily="18" charset="0"/>
                <a:cs typeface="Times New Roman" panose="02020603050405020304" pitchFamily="18" charset="0"/>
              </a:rPr>
              <a:t> (1982).</a:t>
            </a:r>
          </a:p>
          <a:p>
            <a:pPr marL="64008" indent="0" algn="just">
              <a:buNone/>
            </a:pPr>
            <a:endParaRPr lang="pl-PL" sz="2400" dirty="0" smtClean="0">
              <a:latin typeface="Times New Roman" panose="02020603050405020304" pitchFamily="18" charset="0"/>
              <a:cs typeface="Times New Roman" panose="02020603050405020304" pitchFamily="18" charset="0"/>
            </a:endParaRPr>
          </a:p>
          <a:p>
            <a:pPr marL="64008" indent="0" algn="just">
              <a:buNone/>
            </a:pPr>
            <a:r>
              <a:rPr lang="pl-PL" sz="2400" dirty="0" smtClean="0">
                <a:latin typeface="Times New Roman" panose="02020603050405020304" pitchFamily="18" charset="0"/>
                <a:cs typeface="Times New Roman" panose="02020603050405020304" pitchFamily="18" charset="0"/>
              </a:rPr>
              <a:t>Należy przyjąć co do zasady, że imiona fikcyjnych bohaterów samodzielnie ujmowane nie stanowią utworu. </a:t>
            </a:r>
          </a:p>
          <a:p>
            <a:pPr marL="64008" indent="0" algn="just">
              <a:buNone/>
            </a:pPr>
            <a:endParaRPr lang="pl-PL" sz="2400" dirty="0" smtClean="0">
              <a:latin typeface="Times New Roman" panose="02020603050405020304" pitchFamily="18" charset="0"/>
              <a:cs typeface="Times New Roman" panose="02020603050405020304" pitchFamily="18" charset="0"/>
            </a:endParaRPr>
          </a:p>
          <a:p>
            <a:pPr marL="64008" indent="0" algn="just">
              <a:buNone/>
            </a:pPr>
            <a:r>
              <a:rPr lang="pl-PL" sz="2400" dirty="0" smtClean="0">
                <a:latin typeface="Times New Roman" panose="02020603050405020304" pitchFamily="18" charset="0"/>
                <a:cs typeface="Times New Roman" panose="02020603050405020304" pitchFamily="18" charset="0"/>
              </a:rPr>
              <a:t>Ochrony takiej postaci można poszukiwać na płaszczyźnie ochrony integralności utworu.</a:t>
            </a:r>
          </a:p>
          <a:p>
            <a:pPr marL="64008" indent="0" algn="just">
              <a:buNone/>
            </a:pPr>
            <a:endParaRPr lang="pl-PL" sz="2400" dirty="0">
              <a:latin typeface="Times New Roman" panose="02020603050405020304" pitchFamily="18" charset="0"/>
              <a:cs typeface="Times New Roman" panose="02020603050405020304" pitchFamily="18" charset="0"/>
            </a:endParaRPr>
          </a:p>
          <a:p>
            <a:pPr marL="64008" indent="0" algn="just">
              <a:buNone/>
            </a:pPr>
            <a:r>
              <a:rPr lang="pl-PL" dirty="0" smtClean="0">
                <a:solidFill>
                  <a:schemeClr val="accent1"/>
                </a:solidFill>
                <a:latin typeface="Times New Roman" panose="02020603050405020304" pitchFamily="18" charset="0"/>
                <a:cs typeface="Times New Roman" panose="02020603050405020304" pitchFamily="18" charset="0"/>
              </a:rPr>
              <a:t>Krecik, Bolek i Lolek i inne postaci z bajek</a:t>
            </a:r>
            <a:r>
              <a:rPr lang="pl-PL" sz="2400" dirty="0" smtClean="0">
                <a:latin typeface="Times New Roman" panose="02020603050405020304" pitchFamily="18" charset="0"/>
                <a:cs typeface="Times New Roman" panose="02020603050405020304" pitchFamily="18" charset="0"/>
              </a:rPr>
              <a:t> – kreskówka to utwór audiowizualnym składającym się z reguły z tysięcy rysunków (utworów plastycznych) - ochrony postaci z bajki można więc poszukiwać na podstawie ochrony utworów plastycznych.    </a:t>
            </a:r>
            <a:r>
              <a:rPr lang="pl-PL" sz="2400" dirty="0" smtClean="0">
                <a:latin typeface="Times New Roman" panose="02020603050405020304" pitchFamily="18" charset="0"/>
                <a:cs typeface="Times New Roman" panose="02020603050405020304" pitchFamily="18" charset="0"/>
              </a:rPr>
              <a:t> </a:t>
            </a:r>
            <a:endParaRPr lang="pl-PL" sz="2400" dirty="0"/>
          </a:p>
        </p:txBody>
      </p:sp>
    </p:spTree>
    <p:extLst>
      <p:ext uri="{BB962C8B-B14F-4D97-AF65-F5344CB8AC3E}">
        <p14:creationId xmlns:p14="http://schemas.microsoft.com/office/powerpoint/2010/main" val="4788601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pPr algn="ctr"/>
            <a:r>
              <a:rPr lang="pl-PL" sz="3600" b="1" dirty="0" smtClean="0">
                <a:solidFill>
                  <a:schemeClr val="accent1"/>
                </a:solidFill>
                <a:latin typeface="Times New Roman" panose="02020603050405020304" pitchFamily="18" charset="0"/>
                <a:cs typeface="Times New Roman" panose="02020603050405020304" pitchFamily="18" charset="0"/>
              </a:rPr>
              <a:t>Tytuły filmów i imiona własne bohaterów a znaki towarowe i Ustawa o zwalczaniu nieuczciwej konkurencji</a:t>
            </a:r>
            <a:endParaRPr lang="pl-PL" sz="3600" b="1" dirty="0">
              <a:solidFill>
                <a:schemeClr val="accent1"/>
              </a:solidFill>
            </a:endParaRPr>
          </a:p>
        </p:txBody>
      </p:sp>
      <p:sp>
        <p:nvSpPr>
          <p:cNvPr id="3" name="Symbol zastępczy zawartości 2"/>
          <p:cNvSpPr>
            <a:spLocks noGrp="1"/>
          </p:cNvSpPr>
          <p:nvPr>
            <p:ph idx="1"/>
          </p:nvPr>
        </p:nvSpPr>
        <p:spPr/>
        <p:txBody>
          <a:bodyPr>
            <a:normAutofit fontScale="85000" lnSpcReduction="20000"/>
          </a:bodyPr>
          <a:lstStyle/>
          <a:p>
            <a:pPr algn="just"/>
            <a:r>
              <a:rPr lang="pl-PL" sz="2800" dirty="0" smtClean="0">
                <a:latin typeface="Times New Roman" panose="02020603050405020304" pitchFamily="18" charset="0"/>
                <a:cs typeface="Times New Roman" panose="02020603050405020304" pitchFamily="18" charset="0"/>
              </a:rPr>
              <a:t>Tytuły filmów i imiona własne bohaterów mogą być rejestrowane jako słowne czy słowno</a:t>
            </a:r>
            <a:r>
              <a:rPr lang="pl-PL" sz="2800" dirty="0" smtClean="0">
                <a:latin typeface="Times New Roman" panose="02020603050405020304" pitchFamily="18" charset="0"/>
                <a:cs typeface="Times New Roman" panose="02020603050405020304" pitchFamily="18" charset="0"/>
              </a:rPr>
              <a:t>-graficzne znaki towarowe dla określonych klas związanych z produkcją filmową (np. Seksmisja) czy też dla różnorodnych klas nie tylko związanych z produkcją filmową (np. Kubuś Puchatek) – ochrona z tytułu przepisów Ustawy z dnia 30 czerwca 2000r. Prawo własności przemysłowej; </a:t>
            </a:r>
          </a:p>
          <a:p>
            <a:pPr algn="just"/>
            <a:r>
              <a:rPr lang="pl-PL" sz="2800" dirty="0" smtClean="0">
                <a:latin typeface="Times New Roman" panose="02020603050405020304" pitchFamily="18" charset="0"/>
                <a:cs typeface="Times New Roman" panose="02020603050405020304" pitchFamily="18" charset="0"/>
              </a:rPr>
              <a:t>Ochrony tytułów filmów można dochodzić również na podstawie art. 10 Ustawy z 16 kwietnia 1993 r. o zwalczaniu nieuczciwej konkurencji – wykorzystanie tytułu filmu może w konkretnych stanach faktycznych wprowadzić konsumentów w błą</a:t>
            </a:r>
            <a:r>
              <a:rPr lang="pl-PL" sz="2800" dirty="0">
                <a:latin typeface="Times New Roman" panose="02020603050405020304" pitchFamily="18" charset="0"/>
                <a:cs typeface="Times New Roman" panose="02020603050405020304" pitchFamily="18" charset="0"/>
              </a:rPr>
              <a:t>d</a:t>
            </a:r>
            <a:r>
              <a:rPr lang="pl-PL" sz="2800" dirty="0" smtClean="0">
                <a:latin typeface="Times New Roman" panose="02020603050405020304" pitchFamily="18" charset="0"/>
                <a:cs typeface="Times New Roman" panose="02020603050405020304" pitchFamily="18" charset="0"/>
              </a:rPr>
              <a:t> co do pochodzenia i rodzaju filmu i być uznane za bezprawne w świetle tej ustawy - należy brać pod uwagę m.in. charakter odróżniający tytułu, naturę filmu i rejony przenikania się tych czynników.     </a:t>
            </a:r>
            <a:endParaRPr lang="pl-PL"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08142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2262104" y="1124744"/>
            <a:ext cx="5766280" cy="2123658"/>
          </a:xfrm>
          <a:prstGeom prst="rect">
            <a:avLst/>
          </a:prstGeom>
        </p:spPr>
        <p:txBody>
          <a:bodyPr wrap="square">
            <a:spAutoFit/>
          </a:bodyPr>
          <a:lstStyle/>
          <a:p>
            <a:r>
              <a:rPr lang="pl-PL" altLang="pl-PL" sz="4400" b="1" dirty="0" smtClean="0">
                <a:solidFill>
                  <a:schemeClr val="accent1"/>
                </a:solidFill>
                <a:latin typeface="Times New Roman" panose="02020603050405020304" pitchFamily="18" charset="0"/>
                <a:cs typeface="Times New Roman" panose="02020603050405020304" pitchFamily="18" charset="0"/>
              </a:rPr>
              <a:t> </a:t>
            </a:r>
            <a:endParaRPr lang="pl-PL" altLang="pl-PL" sz="4400" b="1" dirty="0" smtClean="0">
              <a:solidFill>
                <a:schemeClr val="accent1"/>
              </a:solidFill>
              <a:latin typeface="Times New Roman" panose="02020603050405020304" pitchFamily="18" charset="0"/>
              <a:cs typeface="Times New Roman" panose="02020603050405020304" pitchFamily="18" charset="0"/>
            </a:endParaRPr>
          </a:p>
          <a:p>
            <a:r>
              <a:rPr lang="pl-PL" altLang="pl-PL" sz="4400" b="1" dirty="0" smtClean="0">
                <a:solidFill>
                  <a:schemeClr val="accent1"/>
                </a:solidFill>
                <a:latin typeface="Times New Roman" panose="02020603050405020304" pitchFamily="18" charset="0"/>
                <a:cs typeface="Times New Roman" panose="02020603050405020304" pitchFamily="18" charset="0"/>
              </a:rPr>
              <a:t/>
            </a:r>
            <a:br>
              <a:rPr lang="pl-PL" altLang="pl-PL" sz="4400" b="1" dirty="0" smtClean="0">
                <a:solidFill>
                  <a:schemeClr val="accent1"/>
                </a:solidFill>
                <a:latin typeface="Times New Roman" panose="02020603050405020304" pitchFamily="18" charset="0"/>
                <a:cs typeface="Times New Roman" panose="02020603050405020304" pitchFamily="18" charset="0"/>
              </a:rPr>
            </a:br>
            <a:endParaRPr lang="pl-PL" sz="4400" dirty="0"/>
          </a:p>
        </p:txBody>
      </p:sp>
      <p:sp>
        <p:nvSpPr>
          <p:cNvPr id="2" name="Tytuł 1"/>
          <p:cNvSpPr>
            <a:spLocks noGrp="1"/>
          </p:cNvSpPr>
          <p:nvPr>
            <p:ph type="title"/>
          </p:nvPr>
        </p:nvSpPr>
        <p:spPr/>
        <p:txBody>
          <a:bodyPr>
            <a:normAutofit/>
          </a:bodyPr>
          <a:lstStyle/>
          <a:p>
            <a:r>
              <a:rPr lang="pl-PL" sz="3600" b="1" dirty="0" smtClean="0">
                <a:latin typeface="Times New Roman" charset="0"/>
                <a:ea typeface="Times New Roman" charset="0"/>
                <a:cs typeface="Times New Roman" charset="0"/>
              </a:rPr>
              <a:t>Ochrona krótkich fragmentów tekstu</a:t>
            </a:r>
            <a:endParaRPr lang="pl-PL" sz="3600" b="1" dirty="0">
              <a:latin typeface="Times New Roman" charset="0"/>
              <a:ea typeface="Times New Roman" charset="0"/>
              <a:cs typeface="Times New Roman" charset="0"/>
            </a:endParaRPr>
          </a:p>
        </p:txBody>
      </p:sp>
      <p:sp>
        <p:nvSpPr>
          <p:cNvPr id="3" name="Symbol zastępczy zawartości 2"/>
          <p:cNvSpPr>
            <a:spLocks noGrp="1"/>
          </p:cNvSpPr>
          <p:nvPr>
            <p:ph idx="1"/>
          </p:nvPr>
        </p:nvSpPr>
        <p:spPr/>
        <p:txBody>
          <a:bodyPr>
            <a:normAutofit/>
          </a:bodyPr>
          <a:lstStyle/>
          <a:p>
            <a:endParaRPr lang="pl-PL" sz="2400" dirty="0" smtClean="0">
              <a:latin typeface="Times New Roman" charset="0"/>
              <a:ea typeface="Times New Roman" charset="0"/>
              <a:cs typeface="Times New Roman" charset="0"/>
            </a:endParaRPr>
          </a:p>
          <a:p>
            <a:r>
              <a:rPr lang="pl-PL" sz="2400" dirty="0" smtClean="0">
                <a:latin typeface="Times New Roman" charset="0"/>
                <a:ea typeface="Times New Roman" charset="0"/>
                <a:cs typeface="Times New Roman" charset="0"/>
              </a:rPr>
              <a:t>Kwalifikacja fragmentów tekstu jako utworu budzi wiele zastrzeżeń, tym więcej im jest on krótszy,</a:t>
            </a:r>
            <a:endParaRPr lang="pl-PL" sz="2400" dirty="0">
              <a:latin typeface="Times New Roman" charset="0"/>
              <a:ea typeface="Times New Roman" charset="0"/>
              <a:cs typeface="Times New Roman" charset="0"/>
            </a:endParaRPr>
          </a:p>
          <a:p>
            <a:r>
              <a:rPr lang="pl-PL" sz="2400" dirty="0" smtClean="0">
                <a:latin typeface="Times New Roman" charset="0"/>
                <a:ea typeface="Times New Roman" charset="0"/>
                <a:cs typeface="Times New Roman" charset="0"/>
              </a:rPr>
              <a:t>Utworem może być nawet sformułowanie jednozdaniowe – jeżeli spełnia przesłanki indywidualnej twórczości – najczęściej decyduje o tym poetyckość, stylistyczna wyrazistość, błyskotliwość, zwięzłość i dobitność.</a:t>
            </a:r>
          </a:p>
          <a:p>
            <a:r>
              <a:rPr lang="pl-PL" sz="2400" dirty="0" smtClean="0">
                <a:latin typeface="Times New Roman" charset="0"/>
                <a:ea typeface="Times New Roman" charset="0"/>
                <a:cs typeface="Times New Roman" charset="0"/>
              </a:rPr>
              <a:t>np. Haiku, aforyzmy, maksymy, złote myśli </a:t>
            </a:r>
          </a:p>
          <a:p>
            <a:endParaRPr lang="pl-PL" dirty="0"/>
          </a:p>
          <a:p>
            <a:endParaRPr lang="pl-PL" dirty="0" smtClean="0"/>
          </a:p>
          <a:p>
            <a:endParaRPr lang="pl-PL" dirty="0"/>
          </a:p>
        </p:txBody>
      </p:sp>
    </p:spTree>
    <p:extLst>
      <p:ext uri="{BB962C8B-B14F-4D97-AF65-F5344CB8AC3E}">
        <p14:creationId xmlns:p14="http://schemas.microsoft.com/office/powerpoint/2010/main" val="30018828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ytuł 1"/>
          <p:cNvSpPr>
            <a:spLocks noGrp="1"/>
          </p:cNvSpPr>
          <p:nvPr>
            <p:ph type="title"/>
          </p:nvPr>
        </p:nvSpPr>
        <p:spPr/>
        <p:txBody>
          <a:bodyPr>
            <a:noAutofit/>
          </a:bodyPr>
          <a:lstStyle/>
          <a:p>
            <a:pPr algn="ctr"/>
            <a:r>
              <a:rPr lang="pl-PL" sz="3600" b="1" dirty="0" smtClean="0">
                <a:latin typeface="Times New Roman" charset="0"/>
                <a:ea typeface="Times New Roman" charset="0"/>
                <a:cs typeface="Times New Roman" charset="0"/>
              </a:rPr>
              <a:t/>
            </a:r>
            <a:br>
              <a:rPr lang="pl-PL" sz="3600" b="1" dirty="0" smtClean="0">
                <a:latin typeface="Times New Roman" charset="0"/>
                <a:ea typeface="Times New Roman" charset="0"/>
                <a:cs typeface="Times New Roman" charset="0"/>
              </a:rPr>
            </a:br>
            <a:r>
              <a:rPr lang="pl-PL" sz="3600" b="1" dirty="0" smtClean="0">
                <a:latin typeface="Times New Roman" charset="0"/>
                <a:ea typeface="Times New Roman" charset="0"/>
                <a:cs typeface="Times New Roman" charset="0"/>
              </a:rPr>
              <a:t>Ochrona </a:t>
            </a:r>
            <a:r>
              <a:rPr lang="pl-PL" sz="3600" b="1" dirty="0">
                <a:latin typeface="Times New Roman" charset="0"/>
                <a:ea typeface="Times New Roman" charset="0"/>
                <a:cs typeface="Times New Roman" charset="0"/>
              </a:rPr>
              <a:t>frazy </a:t>
            </a:r>
            <a:r>
              <a:rPr lang="pl-PL" sz="3600" b="1" dirty="0" smtClean="0">
                <a:latin typeface="Times New Roman" charset="0"/>
                <a:ea typeface="Times New Roman" charset="0"/>
                <a:cs typeface="Times New Roman" charset="0"/>
              </a:rPr>
              <a:t>wypowiadanej przez </a:t>
            </a:r>
            <a:r>
              <a:rPr lang="pl-PL" sz="3600" b="1" dirty="0">
                <a:latin typeface="Times New Roman" charset="0"/>
                <a:ea typeface="Times New Roman" charset="0"/>
                <a:cs typeface="Times New Roman" charset="0"/>
              </a:rPr>
              <a:t>bohatera</a:t>
            </a:r>
            <a:r>
              <a:rPr lang="pl-PL" sz="3600" dirty="0"/>
              <a:t> </a:t>
            </a:r>
            <a:r>
              <a:rPr lang="pl-PL" altLang="pl-PL" sz="3600" b="1" dirty="0" smtClean="0">
                <a:solidFill>
                  <a:schemeClr val="accent1"/>
                </a:solidFill>
                <a:latin typeface="Times New Roman" panose="02020603050405020304" pitchFamily="18" charset="0"/>
                <a:cs typeface="Times New Roman" panose="02020603050405020304" pitchFamily="18" charset="0"/>
              </a:rPr>
              <a:t/>
            </a:r>
            <a:br>
              <a:rPr lang="pl-PL" altLang="pl-PL" sz="3600" b="1" dirty="0" smtClean="0">
                <a:solidFill>
                  <a:schemeClr val="accent1"/>
                </a:solidFill>
                <a:latin typeface="Times New Roman" panose="02020603050405020304" pitchFamily="18" charset="0"/>
                <a:cs typeface="Times New Roman" panose="02020603050405020304" pitchFamily="18" charset="0"/>
              </a:rPr>
            </a:br>
            <a:endParaRPr lang="pl-PL" altLang="pl-PL" sz="3600" b="1" dirty="0" smtClean="0">
              <a:solidFill>
                <a:schemeClr val="accent1"/>
              </a:solidFill>
              <a:latin typeface="Times New Roman" panose="02020603050405020304" pitchFamily="18" charset="0"/>
              <a:cs typeface="Times New Roman" panose="02020603050405020304" pitchFamily="18" charset="0"/>
            </a:endParaRPr>
          </a:p>
        </p:txBody>
      </p:sp>
      <p:sp>
        <p:nvSpPr>
          <p:cNvPr id="9219" name="Symbol zastępczy zawartości 2"/>
          <p:cNvSpPr>
            <a:spLocks noGrp="1"/>
          </p:cNvSpPr>
          <p:nvPr>
            <p:ph idx="1"/>
          </p:nvPr>
        </p:nvSpPr>
        <p:spPr/>
        <p:txBody>
          <a:bodyPr>
            <a:normAutofit/>
          </a:bodyPr>
          <a:lstStyle/>
          <a:p>
            <a:r>
              <a:rPr lang="pl-PL" sz="2800" dirty="0">
                <a:latin typeface="Times New Roman" charset="0"/>
                <a:ea typeface="Times New Roman" charset="0"/>
                <a:cs typeface="Times New Roman" charset="0"/>
              </a:rPr>
              <a:t>„Serce jak dzwon” - Slogany, powiedzenia, słowa, idiomy, przysłowia należą do domeny publicznej i każdy ma prawo korzystania z nich (Wyrok SN z 4 marca </a:t>
            </a:r>
            <a:r>
              <a:rPr lang="pl-PL" sz="2800" dirty="0" smtClean="0">
                <a:latin typeface="Times New Roman" charset="0"/>
                <a:ea typeface="Times New Roman" charset="0"/>
                <a:cs typeface="Times New Roman" charset="0"/>
              </a:rPr>
              <a:t>2002r.)</a:t>
            </a:r>
            <a:endParaRPr lang="pl-PL" sz="2800" dirty="0">
              <a:latin typeface="Times New Roman" charset="0"/>
              <a:ea typeface="Times New Roman" charset="0"/>
              <a:cs typeface="Times New Roman" charset="0"/>
            </a:endParaRPr>
          </a:p>
          <a:p>
            <a:r>
              <a:rPr lang="pl-PL" sz="2800" dirty="0">
                <a:latin typeface="Times New Roman" charset="0"/>
                <a:ea typeface="Times New Roman" charset="0"/>
                <a:cs typeface="Times New Roman" charset="0"/>
              </a:rPr>
              <a:t>„Ciemność widzę. Oj. Widzę ciemność” – wyłączenie spod działania prawa autorskiego krótkich fragmentów cudzego utworu jest niezbędne (Wyrok SA w Krakowie z dnia 5 marca 2004 r</a:t>
            </a:r>
            <a:r>
              <a:rPr lang="pl-PL" sz="2800" dirty="0" smtClean="0">
                <a:latin typeface="Times New Roman" charset="0"/>
                <a:ea typeface="Times New Roman" charset="0"/>
                <a:cs typeface="Times New Roman" charset="0"/>
              </a:rPr>
              <a:t>.)      </a:t>
            </a:r>
            <a:endParaRPr lang="pl-PL" sz="2800" dirty="0">
              <a:latin typeface="Times New Roman" charset="0"/>
              <a:ea typeface="Times New Roman" charset="0"/>
              <a:cs typeface="Times New Roman" charset="0"/>
            </a:endParaRPr>
          </a:p>
          <a:p>
            <a:pPr marL="64008" indent="0" algn="just">
              <a:buNone/>
            </a:pPr>
            <a:endParaRPr lang="pl-PL" altLang="pl-PL" sz="2800" dirty="0" smtClean="0">
              <a:latin typeface="Times New Roman" panose="02020603050405020304" pitchFamily="18" charset="0"/>
              <a:cs typeface="Times New Roman" panose="02020603050405020304" pitchFamily="18" charset="0"/>
            </a:endParaRPr>
          </a:p>
        </p:txBody>
      </p:sp>
      <p:pic>
        <p:nvPicPr>
          <p:cNvPr id="3" name="Inspiration for The Dark Knight Score_.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510088" y="3394075"/>
            <a:ext cx="122237" cy="682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762000" y="1524000"/>
            <a:ext cx="7772400" cy="2590800"/>
          </a:xfrm>
        </p:spPr>
        <p:txBody>
          <a:bodyPr>
            <a:normAutofit/>
          </a:bodyPr>
          <a:lstStyle/>
          <a:p>
            <a:pPr eaLnBrk="1" hangingPunct="1"/>
            <a:r>
              <a:rPr lang="pl-PL" altLang="pl-PL" sz="6600" b="1" dirty="0" smtClean="0">
                <a:solidFill>
                  <a:schemeClr val="accent1"/>
                </a:solidFill>
                <a:latin typeface="Times New Roman" panose="02020603050405020304" pitchFamily="18" charset="0"/>
                <a:cs typeface="Times New Roman" panose="02020603050405020304" pitchFamily="18" charset="0"/>
              </a:rPr>
              <a:t>Dziękuję za uwagę</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4213" y="260350"/>
            <a:ext cx="7772400" cy="1143000"/>
          </a:xfrm>
        </p:spPr>
        <p:txBody>
          <a:bodyPr>
            <a:normAutofit fontScale="90000"/>
          </a:bodyPr>
          <a:lstStyle/>
          <a:p>
            <a:pPr algn="ctr" eaLnBrk="1" hangingPunct="1"/>
            <a:r>
              <a:rPr lang="pl-PL" altLang="pl-PL" sz="3600" b="1" dirty="0" smtClean="0">
                <a:solidFill>
                  <a:schemeClr val="accent1"/>
                </a:solidFill>
                <a:latin typeface="Times New Roman" panose="02020603050405020304" pitchFamily="18" charset="0"/>
                <a:cs typeface="Times New Roman" panose="02020603050405020304" pitchFamily="18" charset="0"/>
              </a:rPr>
              <a:t/>
            </a:r>
            <a:br>
              <a:rPr lang="pl-PL" altLang="pl-PL" sz="3600" b="1" dirty="0" smtClean="0">
                <a:solidFill>
                  <a:schemeClr val="accent1"/>
                </a:solidFill>
                <a:latin typeface="Times New Roman" panose="02020603050405020304" pitchFamily="18" charset="0"/>
                <a:cs typeface="Times New Roman" panose="02020603050405020304" pitchFamily="18" charset="0"/>
              </a:rPr>
            </a:br>
            <a:r>
              <a:rPr lang="pl-PL" altLang="pl-PL" sz="4000" b="1" dirty="0" smtClean="0">
                <a:solidFill>
                  <a:schemeClr val="accent1"/>
                </a:solidFill>
                <a:latin typeface="Times New Roman" panose="02020603050405020304" pitchFamily="18" charset="0"/>
                <a:cs typeface="Times New Roman" panose="02020603050405020304" pitchFamily="18" charset="0"/>
              </a:rPr>
              <a:t>P</a:t>
            </a:r>
            <a:r>
              <a:rPr lang="pl-PL" altLang="pl-PL" sz="4000" b="1" dirty="0" smtClean="0">
                <a:solidFill>
                  <a:schemeClr val="accent1"/>
                </a:solidFill>
                <a:latin typeface="Times New Roman" panose="02020603050405020304" pitchFamily="18" charset="0"/>
                <a:cs typeface="Times New Roman" panose="02020603050405020304" pitchFamily="18" charset="0"/>
              </a:rPr>
              <a:t>rawo autorskie chroni utwór</a:t>
            </a:r>
            <a:endParaRPr lang="pl-PL" altLang="pl-PL" sz="4000" b="1" dirty="0" smtClean="0">
              <a:solidFill>
                <a:schemeClr val="accent1"/>
              </a:solidFill>
              <a:latin typeface="Times New Roman" panose="02020603050405020304" pitchFamily="18" charset="0"/>
              <a:cs typeface="Times New Roman" panose="02020603050405020304" pitchFamily="18" charset="0"/>
            </a:endParaRPr>
          </a:p>
        </p:txBody>
      </p:sp>
      <p:sp>
        <p:nvSpPr>
          <p:cNvPr id="6147" name="Rectangle 5"/>
          <p:cNvSpPr>
            <a:spLocks noGrp="1" noChangeArrowheads="1"/>
          </p:cNvSpPr>
          <p:nvPr>
            <p:ph idx="1"/>
          </p:nvPr>
        </p:nvSpPr>
        <p:spPr>
          <a:xfrm>
            <a:off x="611188" y="1484313"/>
            <a:ext cx="7772400" cy="4546600"/>
          </a:xfrm>
        </p:spPr>
        <p:txBody>
          <a:bodyPr>
            <a:normAutofit/>
          </a:bodyPr>
          <a:lstStyle/>
          <a:p>
            <a:pPr algn="just"/>
            <a:endParaRPr lang="pl-PL" altLang="pl-PL" sz="2800" dirty="0" smtClean="0">
              <a:latin typeface="Times New Roman" panose="02020603050405020304" pitchFamily="18" charset="0"/>
              <a:cs typeface="Times New Roman" panose="02020603050405020304" pitchFamily="18" charset="0"/>
            </a:endParaRPr>
          </a:p>
          <a:p>
            <a:pPr algn="just"/>
            <a:r>
              <a:rPr lang="pl-PL" altLang="pl-PL" sz="2400" dirty="0" smtClean="0">
                <a:latin typeface="Times New Roman" panose="02020603050405020304" pitchFamily="18" charset="0"/>
                <a:cs typeface="Times New Roman" panose="02020603050405020304" pitchFamily="18" charset="0"/>
              </a:rPr>
              <a:t>Ustawa z 4 lutego 1994 r. o prawie autorskim i prawach pokrewnych (Dz.U. </a:t>
            </a:r>
            <a:r>
              <a:rPr lang="pl-PL" sz="2400" dirty="0" smtClean="0">
                <a:latin typeface="Times New Roman" panose="02020603050405020304" pitchFamily="18" charset="0"/>
                <a:cs typeface="Times New Roman" panose="02020603050405020304" pitchFamily="18" charset="0"/>
              </a:rPr>
              <a:t>2006.90.631 j.t. z późn. zmianami</a:t>
            </a:r>
            <a:r>
              <a:rPr lang="pl-PL" sz="2400" dirty="0" smtClean="0">
                <a:latin typeface="Times New Roman" panose="02020603050405020304" pitchFamily="18" charset="0"/>
                <a:cs typeface="Times New Roman" panose="02020603050405020304" pitchFamily="18" charset="0"/>
              </a:rPr>
              <a:t>) zwana dalej Ustawą o prawie autorskim.</a:t>
            </a:r>
            <a:endParaRPr lang="pl-PL" sz="2400" dirty="0">
              <a:latin typeface="Times New Roman" panose="02020603050405020304" pitchFamily="18" charset="0"/>
              <a:cs typeface="Times New Roman" panose="02020603050405020304" pitchFamily="18" charset="0"/>
            </a:endParaRPr>
          </a:p>
          <a:p>
            <a:pPr algn="just"/>
            <a:r>
              <a:rPr lang="pl-PL" sz="2400" dirty="0" smtClean="0">
                <a:latin typeface="Times New Roman" panose="02020603050405020304" pitchFamily="18" charset="0"/>
                <a:cs typeface="Times New Roman" panose="02020603050405020304" pitchFamily="18" charset="0"/>
              </a:rPr>
              <a:t>Prawo </a:t>
            </a:r>
            <a:r>
              <a:rPr lang="pl-PL" sz="2400" dirty="0">
                <a:latin typeface="Times New Roman" panose="02020603050405020304" pitchFamily="18" charset="0"/>
                <a:cs typeface="Times New Roman" panose="02020603050405020304" pitchFamily="18" charset="0"/>
              </a:rPr>
              <a:t>autorskie chroni </a:t>
            </a:r>
            <a:r>
              <a:rPr lang="pl-PL" sz="2400" dirty="0" smtClean="0">
                <a:solidFill>
                  <a:schemeClr val="accent1"/>
                </a:solidFill>
                <a:latin typeface="Times New Roman" panose="02020603050405020304" pitchFamily="18" charset="0"/>
                <a:cs typeface="Times New Roman" panose="02020603050405020304" pitchFamily="18" charset="0"/>
              </a:rPr>
              <a:t>dobra niematerialne</a:t>
            </a:r>
            <a:r>
              <a:rPr lang="pl-PL" sz="2400" dirty="0" smtClean="0">
                <a:latin typeface="Times New Roman" panose="02020603050405020304" pitchFamily="18" charset="0"/>
                <a:cs typeface="Times New Roman" panose="02020603050405020304" pitchFamily="18" charset="0"/>
              </a:rPr>
              <a:t> </a:t>
            </a:r>
            <a:r>
              <a:rPr lang="pl-PL" sz="2400" dirty="0">
                <a:latin typeface="Times New Roman" panose="02020603050405020304" pitchFamily="18" charset="0"/>
                <a:cs typeface="Times New Roman" panose="02020603050405020304" pitchFamily="18" charset="0"/>
              </a:rPr>
              <a:t>– nie </a:t>
            </a:r>
            <a:r>
              <a:rPr lang="pl-PL" sz="2400" dirty="0" smtClean="0">
                <a:latin typeface="Times New Roman" panose="02020603050405020304" pitchFamily="18" charset="0"/>
                <a:cs typeface="Times New Roman" panose="02020603050405020304" pitchFamily="18" charset="0"/>
              </a:rPr>
              <a:t>nośniki, </a:t>
            </a:r>
            <a:r>
              <a:rPr lang="pl-PL" sz="2400" dirty="0">
                <a:latin typeface="Times New Roman" panose="02020603050405020304" pitchFamily="18" charset="0"/>
                <a:cs typeface="Times New Roman" panose="02020603050405020304" pitchFamily="18" charset="0"/>
              </a:rPr>
              <a:t>na których </a:t>
            </a:r>
            <a:r>
              <a:rPr lang="pl-PL" sz="2400" dirty="0" smtClean="0">
                <a:latin typeface="Times New Roman" panose="02020603050405020304" pitchFamily="18" charset="0"/>
                <a:cs typeface="Times New Roman" panose="02020603050405020304" pitchFamily="18" charset="0"/>
              </a:rPr>
              <a:t>zostały one utrwalone</a:t>
            </a:r>
            <a:r>
              <a:rPr lang="pl-PL" sz="2400" dirty="0">
                <a:latin typeface="Times New Roman" panose="02020603050405020304" pitchFamily="18" charset="0"/>
                <a:cs typeface="Times New Roman" panose="02020603050405020304" pitchFamily="18" charset="0"/>
              </a:rPr>
              <a:t>, takie jak </a:t>
            </a:r>
            <a:r>
              <a:rPr lang="pl-PL" sz="2400" dirty="0" smtClean="0">
                <a:latin typeface="Times New Roman" panose="02020603050405020304" pitchFamily="18" charset="0"/>
                <a:cs typeface="Times New Roman" panose="02020603050405020304" pitchFamily="18" charset="0"/>
              </a:rPr>
              <a:t>papier, czy płyta DVD</a:t>
            </a:r>
            <a:r>
              <a:rPr lang="pl-PL" sz="2400" dirty="0" smtClean="0">
                <a:latin typeface="Times New Roman" panose="02020603050405020304" pitchFamily="18" charset="0"/>
                <a:cs typeface="Times New Roman" panose="02020603050405020304" pitchFamily="18" charset="0"/>
              </a:rPr>
              <a:t>. </a:t>
            </a:r>
            <a:endParaRPr lang="pl-PL" sz="2400" dirty="0" smtClean="0">
              <a:latin typeface="Times New Roman" panose="02020603050405020304" pitchFamily="18" charset="0"/>
              <a:cs typeface="Times New Roman" panose="02020603050405020304" pitchFamily="18" charset="0"/>
            </a:endParaRPr>
          </a:p>
          <a:p>
            <a:pPr algn="just"/>
            <a:r>
              <a:rPr lang="pl-PL" sz="2400" dirty="0" smtClean="0">
                <a:solidFill>
                  <a:schemeClr val="accent1"/>
                </a:solidFill>
                <a:latin typeface="Times New Roman" panose="02020603050405020304" pitchFamily="18" charset="0"/>
                <a:cs typeface="Times New Roman" panose="02020603050405020304" pitchFamily="18" charset="0"/>
              </a:rPr>
              <a:t>Zasada numerus clausus</a:t>
            </a:r>
            <a:r>
              <a:rPr lang="pl-PL" sz="2400" dirty="0" smtClean="0">
                <a:latin typeface="Times New Roman" panose="02020603050405020304" pitchFamily="18" charset="0"/>
                <a:cs typeface="Times New Roman" panose="02020603050405020304" pitchFamily="18" charset="0"/>
              </a:rPr>
              <a:t> – wyłączne prawa majątkowe powstają tylko w odniesieniu do oznaczonych przez ustawodawcę rezultatów pracy intelektualnej.</a:t>
            </a:r>
            <a:endParaRPr lang="pl-PL" sz="2400" dirty="0" smtClean="0">
              <a:latin typeface="Times New Roman" panose="02020603050405020304" pitchFamily="18" charset="0"/>
              <a:cs typeface="Times New Roman" panose="02020603050405020304" pitchFamily="18" charset="0"/>
            </a:endParaRPr>
          </a:p>
          <a:p>
            <a:pPr marL="64008" indent="0" algn="just">
              <a:buNone/>
            </a:pPr>
            <a:endParaRPr lang="pl-PL" altLang="pl-PL" sz="2800" dirty="0" smtClean="0">
              <a:latin typeface="Times New Roman" panose="02020603050405020304" pitchFamily="18" charset="0"/>
              <a:cs typeface="Times New Roman" panose="02020603050405020304" pitchFamily="18" charset="0"/>
            </a:endParaRPr>
          </a:p>
          <a:p>
            <a:pPr marL="64008" indent="0" algn="ctr">
              <a:buNone/>
            </a:pPr>
            <a:endParaRPr lang="pl-PL" altLang="pl-PL" sz="2800" dirty="0" smtClean="0">
              <a:solidFill>
                <a:schemeClr val="accent1"/>
              </a:solidFill>
              <a:latin typeface="Times New Roman" panose="02020603050405020304" pitchFamily="18" charset="0"/>
              <a:cs typeface="Times New Roman" panose="02020603050405020304" pitchFamily="18" charset="0"/>
            </a:endParaRPr>
          </a:p>
        </p:txBody>
      </p:sp>
      <p:sp>
        <p:nvSpPr>
          <p:cNvPr id="6148" name="Rectangle 3"/>
          <p:cNvSpPr>
            <a:spLocks noChangeArrowheads="1"/>
          </p:cNvSpPr>
          <p:nvPr/>
        </p:nvSpPr>
        <p:spPr bwMode="auto">
          <a:xfrm>
            <a:off x="539750" y="106363"/>
            <a:ext cx="7848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ahoma" pitchFamily="34" charset="0"/>
              </a:defRPr>
            </a:lvl1pPr>
            <a:lvl2pPr marL="742950" indent="-285750" eaLnBrk="0" hangingPunct="0">
              <a:defRPr sz="2800">
                <a:solidFill>
                  <a:schemeClr val="tx1"/>
                </a:solidFill>
                <a:latin typeface="Tahoma" pitchFamily="34" charset="0"/>
              </a:defRPr>
            </a:lvl2pPr>
            <a:lvl3pPr marL="1143000" indent="-228600" eaLnBrk="0" hangingPunct="0">
              <a:defRPr sz="2800">
                <a:solidFill>
                  <a:schemeClr val="tx1"/>
                </a:solidFill>
                <a:latin typeface="Tahoma" pitchFamily="34" charset="0"/>
              </a:defRPr>
            </a:lvl3pPr>
            <a:lvl4pPr marL="1600200" indent="-228600" eaLnBrk="0" hangingPunct="0">
              <a:defRPr sz="2800">
                <a:solidFill>
                  <a:schemeClr val="tx1"/>
                </a:solidFill>
                <a:latin typeface="Tahoma" pitchFamily="34" charset="0"/>
              </a:defRPr>
            </a:lvl4pPr>
            <a:lvl5pPr marL="2057400" indent="-228600" eaLnBrk="0" hangingPunct="0">
              <a:defRPr sz="2800">
                <a:solidFill>
                  <a:schemeClr val="tx1"/>
                </a:solidFill>
                <a:latin typeface="Tahoma" pitchFamily="34" charset="0"/>
              </a:defRPr>
            </a:lvl5pPr>
            <a:lvl6pPr marL="2514600" indent="-228600" eaLnBrk="0" fontAlgn="base" hangingPunct="0">
              <a:spcBef>
                <a:spcPct val="0"/>
              </a:spcBef>
              <a:spcAft>
                <a:spcPct val="0"/>
              </a:spcAft>
              <a:defRPr sz="2800">
                <a:solidFill>
                  <a:schemeClr val="tx1"/>
                </a:solidFill>
                <a:latin typeface="Tahoma" pitchFamily="34" charset="0"/>
              </a:defRPr>
            </a:lvl6pPr>
            <a:lvl7pPr marL="2971800" indent="-228600" eaLnBrk="0" fontAlgn="base" hangingPunct="0">
              <a:spcBef>
                <a:spcPct val="0"/>
              </a:spcBef>
              <a:spcAft>
                <a:spcPct val="0"/>
              </a:spcAft>
              <a:defRPr sz="2800">
                <a:solidFill>
                  <a:schemeClr val="tx1"/>
                </a:solidFill>
                <a:latin typeface="Tahoma" pitchFamily="34" charset="0"/>
              </a:defRPr>
            </a:lvl7pPr>
            <a:lvl8pPr marL="3429000" indent="-228600" eaLnBrk="0" fontAlgn="base" hangingPunct="0">
              <a:spcBef>
                <a:spcPct val="0"/>
              </a:spcBef>
              <a:spcAft>
                <a:spcPct val="0"/>
              </a:spcAft>
              <a:defRPr sz="2800">
                <a:solidFill>
                  <a:schemeClr val="tx1"/>
                </a:solidFill>
                <a:latin typeface="Tahoma" pitchFamily="34" charset="0"/>
              </a:defRPr>
            </a:lvl8pPr>
            <a:lvl9pPr marL="3886200" indent="-228600" eaLnBrk="0" fontAlgn="base" hangingPunct="0">
              <a:spcBef>
                <a:spcPct val="0"/>
              </a:spcBef>
              <a:spcAft>
                <a:spcPct val="0"/>
              </a:spcAft>
              <a:defRPr sz="2800">
                <a:solidFill>
                  <a:schemeClr val="tx1"/>
                </a:solidFill>
                <a:latin typeface="Tahoma" pitchFamily="34" charset="0"/>
              </a:defRPr>
            </a:lvl9pPr>
          </a:lstStyle>
          <a:p>
            <a:pPr algn="ctr" eaLnBrk="1" hangingPunct="1"/>
            <a:endParaRPr lang="pl-PL" altLang="pl-PL" b="1" dirty="0">
              <a:solidFill>
                <a:schemeClr val="tx2"/>
              </a:solidFill>
              <a:latin typeface="Verdana" pitchFamily="34" charset="0"/>
            </a:endParaRPr>
          </a:p>
          <a:p>
            <a:pPr algn="ctr" eaLnBrk="1" hangingPunct="1"/>
            <a:endParaRPr lang="pl-PL" altLang="pl-PL" b="1" dirty="0">
              <a:solidFill>
                <a:schemeClr val="tx2"/>
              </a:solidFill>
              <a:latin typeface="Verdana"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xfrm>
            <a:off x="684213" y="404813"/>
            <a:ext cx="7772400" cy="1143000"/>
          </a:xfrm>
        </p:spPr>
        <p:txBody>
          <a:bodyPr>
            <a:normAutofit/>
          </a:bodyPr>
          <a:lstStyle/>
          <a:p>
            <a:pPr algn="ctr" eaLnBrk="1" hangingPunct="1"/>
            <a:r>
              <a:rPr lang="pl-PL" altLang="pl-PL" sz="3600" b="1" dirty="0" smtClean="0">
                <a:solidFill>
                  <a:schemeClr val="accent1"/>
                </a:solidFill>
                <a:latin typeface="Times New Roman" panose="02020603050405020304" pitchFamily="18" charset="0"/>
                <a:cs typeface="Times New Roman" panose="02020603050405020304" pitchFamily="18" charset="0"/>
              </a:rPr>
              <a:t>Co to jest utwór?</a:t>
            </a:r>
          </a:p>
        </p:txBody>
      </p:sp>
      <p:sp>
        <p:nvSpPr>
          <p:cNvPr id="7171" name="Rectangle 5"/>
          <p:cNvSpPr>
            <a:spLocks noGrp="1" noChangeArrowheads="1"/>
          </p:cNvSpPr>
          <p:nvPr>
            <p:ph idx="1"/>
          </p:nvPr>
        </p:nvSpPr>
        <p:spPr>
          <a:xfrm>
            <a:off x="611188" y="1700213"/>
            <a:ext cx="7772400" cy="4114800"/>
          </a:xfrm>
        </p:spPr>
        <p:txBody>
          <a:bodyPr>
            <a:normAutofit/>
          </a:bodyPr>
          <a:lstStyle/>
          <a:p>
            <a:pPr eaLnBrk="1" hangingPunct="1">
              <a:buFontTx/>
              <a:buNone/>
            </a:pPr>
            <a:r>
              <a:rPr lang="pl-PL" altLang="pl-PL" dirty="0" smtClean="0">
                <a:solidFill>
                  <a:schemeClr val="accent1"/>
                </a:solidFill>
                <a:latin typeface="Times New Roman" panose="02020603050405020304" pitchFamily="18" charset="0"/>
                <a:cs typeface="Times New Roman" panose="02020603050405020304" pitchFamily="18" charset="0"/>
              </a:rPr>
              <a:t>Definicja utworu (art. 1 ust. 1 Ustawy o prawie </a:t>
            </a:r>
            <a:r>
              <a:rPr lang="pl-PL" altLang="pl-PL" dirty="0" smtClean="0">
                <a:solidFill>
                  <a:schemeClr val="accent1"/>
                </a:solidFill>
                <a:latin typeface="Times New Roman" panose="02020603050405020304" pitchFamily="18" charset="0"/>
                <a:cs typeface="Times New Roman" panose="02020603050405020304" pitchFamily="18" charset="0"/>
              </a:rPr>
              <a:t>autorskim):</a:t>
            </a:r>
            <a:endParaRPr lang="pl-PL" altLang="pl-PL" dirty="0" smtClean="0">
              <a:solidFill>
                <a:schemeClr val="accent1"/>
              </a:solidFill>
              <a:latin typeface="Times New Roman" panose="02020603050405020304" pitchFamily="18" charset="0"/>
              <a:cs typeface="Times New Roman" panose="02020603050405020304" pitchFamily="18" charset="0"/>
            </a:endParaRPr>
          </a:p>
          <a:p>
            <a:r>
              <a:rPr lang="pl-PL" altLang="pl-PL" sz="2400" dirty="0" smtClean="0">
                <a:latin typeface="Times New Roman" panose="02020603050405020304" pitchFamily="18" charset="0"/>
                <a:cs typeface="Times New Roman" panose="02020603050405020304" pitchFamily="18" charset="0"/>
              </a:rPr>
              <a:t>„każdy przejaw działalności twórczej o indywidualnym charakterze”</a:t>
            </a:r>
          </a:p>
          <a:p>
            <a:pPr marL="64008" indent="0">
              <a:buNone/>
            </a:pPr>
            <a:r>
              <a:rPr lang="pl-PL" altLang="pl-PL" dirty="0" smtClean="0">
                <a:solidFill>
                  <a:schemeClr val="accent1"/>
                </a:solidFill>
                <a:latin typeface="Times New Roman" panose="02020603050405020304" pitchFamily="18" charset="0"/>
                <a:cs typeface="Times New Roman" panose="02020603050405020304" pitchFamily="18" charset="0"/>
              </a:rPr>
              <a:t>Przesłanki </a:t>
            </a:r>
            <a:r>
              <a:rPr lang="pl-PL" altLang="pl-PL" dirty="0" smtClean="0">
                <a:solidFill>
                  <a:schemeClr val="accent1"/>
                </a:solidFill>
                <a:latin typeface="Times New Roman" panose="02020603050405020304" pitchFamily="18" charset="0"/>
                <a:cs typeface="Times New Roman" panose="02020603050405020304" pitchFamily="18" charset="0"/>
              </a:rPr>
              <a:t>powstania utworu</a:t>
            </a:r>
            <a:r>
              <a:rPr lang="pl-PL" altLang="pl-PL" dirty="0" smtClean="0">
                <a:solidFill>
                  <a:schemeClr val="accent1"/>
                </a:solidFill>
                <a:latin typeface="Times New Roman" panose="02020603050405020304" pitchFamily="18" charset="0"/>
                <a:cs typeface="Times New Roman" panose="02020603050405020304" pitchFamily="18" charset="0"/>
              </a:rPr>
              <a:t>:</a:t>
            </a:r>
          </a:p>
          <a:p>
            <a:r>
              <a:rPr lang="pl-PL" altLang="pl-PL" sz="2400" dirty="0" smtClean="0">
                <a:latin typeface="Times New Roman" panose="02020603050405020304" pitchFamily="18" charset="0"/>
                <a:cs typeface="Times New Roman" panose="02020603050405020304" pitchFamily="18" charset="0"/>
              </a:rPr>
              <a:t>Rezultat pracy człowieka;</a:t>
            </a:r>
          </a:p>
          <a:p>
            <a:r>
              <a:rPr lang="pl-PL" altLang="pl-PL" sz="2400" dirty="0">
                <a:latin typeface="Times New Roman" panose="02020603050405020304" pitchFamily="18" charset="0"/>
                <a:cs typeface="Times New Roman" panose="02020603050405020304" pitchFamily="18" charset="0"/>
              </a:rPr>
              <a:t>Ustalony w jakiejkolwiek </a:t>
            </a:r>
            <a:r>
              <a:rPr lang="pl-PL" altLang="pl-PL" sz="2400" dirty="0" smtClean="0">
                <a:latin typeface="Times New Roman" panose="02020603050405020304" pitchFamily="18" charset="0"/>
                <a:cs typeface="Times New Roman" panose="02020603050405020304" pitchFamily="18" charset="0"/>
              </a:rPr>
              <a:t>postaci; </a:t>
            </a:r>
          </a:p>
          <a:p>
            <a:r>
              <a:rPr lang="pl-PL" altLang="pl-PL" sz="2400" dirty="0" smtClean="0">
                <a:latin typeface="Times New Roman" panose="02020603050405020304" pitchFamily="18" charset="0"/>
                <a:cs typeface="Times New Roman" panose="02020603050405020304" pitchFamily="18" charset="0"/>
              </a:rPr>
              <a:t>Indywidualny charakter;</a:t>
            </a:r>
          </a:p>
          <a:p>
            <a:r>
              <a:rPr lang="pl-PL" altLang="pl-PL" sz="2400" dirty="0" smtClean="0">
                <a:latin typeface="Times New Roman" panose="02020603050405020304" pitchFamily="18" charset="0"/>
                <a:cs typeface="Times New Roman" panose="02020603050405020304" pitchFamily="18" charset="0"/>
              </a:rPr>
              <a:t>Przejaw </a:t>
            </a:r>
            <a:r>
              <a:rPr lang="pl-PL" altLang="pl-PL" sz="2400" dirty="0" smtClean="0">
                <a:latin typeface="Times New Roman" panose="02020603050405020304" pitchFamily="18" charset="0"/>
                <a:cs typeface="Times New Roman" panose="02020603050405020304" pitchFamily="18" charset="0"/>
              </a:rPr>
              <a:t>działalności </a:t>
            </a:r>
            <a:r>
              <a:rPr lang="pl-PL" altLang="pl-PL" sz="2400" dirty="0" smtClean="0">
                <a:latin typeface="Times New Roman" panose="02020603050405020304" pitchFamily="18" charset="0"/>
                <a:cs typeface="Times New Roman" panose="02020603050405020304" pitchFamily="18" charset="0"/>
              </a:rPr>
              <a:t>twórczej</a:t>
            </a:r>
            <a:r>
              <a:rPr lang="pl-PL" altLang="pl-PL" sz="2400" dirty="0">
                <a:latin typeface="Times New Roman" panose="02020603050405020304" pitchFamily="18" charset="0"/>
                <a:cs typeface="Times New Roman" panose="02020603050405020304" pitchFamily="18" charset="0"/>
              </a:rPr>
              <a:t>.</a:t>
            </a:r>
            <a:endParaRPr lang="pl-PL" altLang="pl-PL" sz="2400" dirty="0" smtClean="0">
              <a:latin typeface="Times New Roman" panose="02020603050405020304" pitchFamily="18" charset="0"/>
              <a:cs typeface="Times New Roman" panose="02020603050405020304" pitchFamily="18" charset="0"/>
            </a:endParaRPr>
          </a:p>
          <a:p>
            <a:endParaRPr lang="pl-PL" altLang="pl-PL" sz="2400" dirty="0">
              <a:latin typeface="Times New Roman" panose="02020603050405020304" pitchFamily="18" charset="0"/>
              <a:cs typeface="Times New Roman" panose="02020603050405020304" pitchFamily="18" charset="0"/>
            </a:endParaRPr>
          </a:p>
          <a:p>
            <a:endParaRPr lang="pl-PL" altLang="pl-PL" sz="2400" dirty="0" smtClean="0">
              <a:latin typeface="Times New Roman" panose="02020603050405020304" pitchFamily="18" charset="0"/>
              <a:cs typeface="Times New Roman" panose="02020603050405020304" pitchFamily="18" charset="0"/>
            </a:endParaRPr>
          </a:p>
          <a:p>
            <a:endParaRPr lang="pl-PL" altLang="pl-PL" sz="2400" dirty="0">
              <a:latin typeface="Times New Roman" panose="02020603050405020304" pitchFamily="18" charset="0"/>
              <a:cs typeface="Times New Roman" panose="02020603050405020304" pitchFamily="18" charset="0"/>
            </a:endParaRPr>
          </a:p>
          <a:p>
            <a:endParaRPr lang="pl-PL" altLang="pl-PL" sz="2400" dirty="0" smtClean="0">
              <a:latin typeface="Times New Roman" panose="02020603050405020304" pitchFamily="18" charset="0"/>
              <a:cs typeface="Times New Roman" panose="02020603050405020304" pitchFamily="18" charset="0"/>
            </a:endParaRPr>
          </a:p>
          <a:p>
            <a:endParaRPr lang="pl-PL" altLang="pl-PL" sz="2400" dirty="0">
              <a:latin typeface="Times New Roman" panose="02020603050405020304" pitchFamily="18" charset="0"/>
              <a:cs typeface="Times New Roman" panose="02020603050405020304" pitchFamily="18" charset="0"/>
            </a:endParaRPr>
          </a:p>
          <a:p>
            <a:endParaRPr lang="pl-PL" altLang="pl-PL" sz="2400" dirty="0" smtClean="0">
              <a:latin typeface="Times New Roman" panose="02020603050405020304" pitchFamily="18" charset="0"/>
              <a:cs typeface="Times New Roman" panose="02020603050405020304" pitchFamily="18" charset="0"/>
            </a:endParaRPr>
          </a:p>
          <a:p>
            <a:endParaRPr lang="pl-PL" altLang="pl-PL" sz="2400" dirty="0">
              <a:latin typeface="Times New Roman" panose="02020603050405020304" pitchFamily="18" charset="0"/>
              <a:cs typeface="Times New Roman" panose="02020603050405020304" pitchFamily="18" charset="0"/>
            </a:endParaRPr>
          </a:p>
          <a:p>
            <a:endParaRPr lang="pl-PL" altLang="pl-PL" sz="2400" dirty="0" smtClean="0">
              <a:latin typeface="Times New Roman" panose="02020603050405020304" pitchFamily="18" charset="0"/>
              <a:cs typeface="Times New Roman" panose="02020603050405020304" pitchFamily="18" charset="0"/>
            </a:endParaRPr>
          </a:p>
          <a:p>
            <a:endParaRPr lang="pl-PL" altLang="pl-PL" sz="2400" dirty="0">
              <a:latin typeface="Times New Roman" panose="02020603050405020304" pitchFamily="18" charset="0"/>
              <a:cs typeface="Times New Roman" panose="02020603050405020304" pitchFamily="18" charset="0"/>
            </a:endParaRPr>
          </a:p>
          <a:p>
            <a:endParaRPr lang="pl-PL" altLang="pl-PL" sz="2400" dirty="0" smtClean="0">
              <a:latin typeface="Times New Roman" panose="02020603050405020304" pitchFamily="18" charset="0"/>
              <a:cs typeface="Times New Roman" panose="02020603050405020304" pitchFamily="18" charset="0"/>
            </a:endParaRPr>
          </a:p>
          <a:p>
            <a:pPr>
              <a:buFontTx/>
              <a:buNone/>
            </a:pPr>
            <a:endParaRPr lang="pl-PL" altLang="pl-PL" sz="2800" dirty="0" smtClean="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3600" b="1" dirty="0" smtClean="0">
                <a:latin typeface="Times New Roman" charset="0"/>
                <a:ea typeface="Times New Roman" charset="0"/>
                <a:cs typeface="Times New Roman" charset="0"/>
              </a:rPr>
              <a:t/>
            </a:r>
            <a:br>
              <a:rPr lang="pl-PL" sz="3600" b="1" dirty="0" smtClean="0">
                <a:latin typeface="Times New Roman" charset="0"/>
                <a:ea typeface="Times New Roman" charset="0"/>
                <a:cs typeface="Times New Roman" charset="0"/>
              </a:rPr>
            </a:br>
            <a:r>
              <a:rPr lang="pl-PL" sz="3600" b="1" dirty="0">
                <a:latin typeface="Times New Roman" charset="0"/>
                <a:ea typeface="Times New Roman" charset="0"/>
                <a:cs typeface="Times New Roman" charset="0"/>
              </a:rPr>
              <a:t/>
            </a:r>
            <a:br>
              <a:rPr lang="pl-PL" sz="3600" b="1" dirty="0">
                <a:latin typeface="Times New Roman" charset="0"/>
                <a:ea typeface="Times New Roman" charset="0"/>
                <a:cs typeface="Times New Roman" charset="0"/>
              </a:rPr>
            </a:br>
            <a:r>
              <a:rPr lang="pl-PL" sz="3600" b="1" dirty="0" smtClean="0">
                <a:latin typeface="Times New Roman" charset="0"/>
                <a:ea typeface="Times New Roman" charset="0"/>
                <a:cs typeface="Times New Roman" charset="0"/>
              </a:rPr>
              <a:t>Przesłanka przejawu działalności twórczej o indywidualnym charakterze</a:t>
            </a:r>
            <a:endParaRPr lang="pl-PL" sz="3600" b="1" dirty="0">
              <a:latin typeface="Times New Roman" charset="0"/>
              <a:ea typeface="Times New Roman" charset="0"/>
              <a:cs typeface="Times New Roman" charset="0"/>
            </a:endParaRPr>
          </a:p>
        </p:txBody>
      </p:sp>
      <p:sp>
        <p:nvSpPr>
          <p:cNvPr id="3" name="Symbol zastępczy zawartości 2"/>
          <p:cNvSpPr>
            <a:spLocks noGrp="1"/>
          </p:cNvSpPr>
          <p:nvPr>
            <p:ph idx="1"/>
          </p:nvPr>
        </p:nvSpPr>
        <p:spPr/>
        <p:txBody>
          <a:bodyPr>
            <a:normAutofit/>
          </a:bodyPr>
          <a:lstStyle/>
          <a:p>
            <a:endParaRPr lang="pl-PL" sz="2400" dirty="0" smtClean="0">
              <a:latin typeface="Times New Roman" charset="0"/>
              <a:ea typeface="Times New Roman" charset="0"/>
              <a:cs typeface="Times New Roman" charset="0"/>
            </a:endParaRPr>
          </a:p>
          <a:p>
            <a:endParaRPr lang="pl-PL" sz="2400" dirty="0" smtClean="0">
              <a:latin typeface="Times New Roman" charset="0"/>
              <a:ea typeface="Times New Roman" charset="0"/>
              <a:cs typeface="Times New Roman" charset="0"/>
            </a:endParaRPr>
          </a:p>
          <a:p>
            <a:r>
              <a:rPr lang="pl-PL" sz="2400" dirty="0" smtClean="0">
                <a:latin typeface="Times New Roman" charset="0"/>
                <a:ea typeface="Times New Roman" charset="0"/>
                <a:cs typeface="Times New Roman" charset="0"/>
              </a:rPr>
              <a:t>jest niezbędna do zakwalifikowania danego wytworu intelektualnego do kategorii chronionego utworu;</a:t>
            </a:r>
          </a:p>
          <a:p>
            <a:r>
              <a:rPr lang="pl-PL" sz="2400" dirty="0" smtClean="0">
                <a:latin typeface="Times New Roman" charset="0"/>
                <a:ea typeface="Times New Roman" charset="0"/>
                <a:cs typeface="Times New Roman" charset="0"/>
              </a:rPr>
              <a:t>utwór podlega ochronie z tytułu prawa autorskiego tylko w takim zakresie w jakim spełnia tą przesłankę (składniki dzieła, które nie spełniają tej przesłanki nie podlegają ochronie prawno-autorskiej i mogą być eksploatowane dowolnie, bez uszczerbku dla ochrony utworu jako całości)   </a:t>
            </a:r>
            <a:endParaRPr lang="pl-PL" sz="24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9513572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0"/>
            <a:ext cx="8229600" cy="1666526"/>
          </a:xfrm>
        </p:spPr>
        <p:txBody>
          <a:bodyPr>
            <a:normAutofit fontScale="90000"/>
          </a:bodyPr>
          <a:lstStyle/>
          <a:p>
            <a:pPr algn="ctr"/>
            <a:r>
              <a:rPr lang="pl-PL" sz="3600" b="1" dirty="0" smtClean="0">
                <a:solidFill>
                  <a:schemeClr val="accent1"/>
                </a:solidFill>
                <a:latin typeface="Times New Roman" panose="02020603050405020304" pitchFamily="18" charset="0"/>
                <a:cs typeface="Times New Roman" panose="02020603050405020304" pitchFamily="18" charset="0"/>
              </a:rPr>
              <a:t/>
            </a:r>
            <a:br>
              <a:rPr lang="pl-PL" sz="3600" b="1" dirty="0" smtClean="0">
                <a:solidFill>
                  <a:schemeClr val="accent1"/>
                </a:solidFill>
                <a:latin typeface="Times New Roman" panose="02020603050405020304" pitchFamily="18" charset="0"/>
                <a:cs typeface="Times New Roman" panose="02020603050405020304" pitchFamily="18" charset="0"/>
              </a:rPr>
            </a:br>
            <a:r>
              <a:rPr lang="pl-PL" sz="4000" b="1" dirty="0" smtClean="0">
                <a:solidFill>
                  <a:schemeClr val="accent1"/>
                </a:solidFill>
                <a:latin typeface="Times New Roman" panose="02020603050405020304" pitchFamily="18" charset="0"/>
                <a:cs typeface="Times New Roman" panose="02020603050405020304" pitchFamily="18" charset="0"/>
              </a:rPr>
              <a:t>Cechy indywidualności i twórczości utworu </a:t>
            </a:r>
            <a:endParaRPr lang="pl-PL" sz="4000" b="1" dirty="0">
              <a:solidFill>
                <a:schemeClr val="accent1"/>
              </a:solidFill>
              <a:latin typeface="Times New Roman" panose="02020603050405020304" pitchFamily="18" charset="0"/>
              <a:cs typeface="Times New Roman" panose="02020603050405020304" pitchFamily="18" charset="0"/>
            </a:endParaRPr>
          </a:p>
        </p:txBody>
      </p:sp>
      <p:sp>
        <p:nvSpPr>
          <p:cNvPr id="3" name="Symbol zastępczy zawartości 2"/>
          <p:cNvSpPr>
            <a:spLocks noGrp="1"/>
          </p:cNvSpPr>
          <p:nvPr>
            <p:ph idx="1"/>
          </p:nvPr>
        </p:nvSpPr>
        <p:spPr/>
        <p:txBody>
          <a:bodyPr>
            <a:normAutofit lnSpcReduction="10000"/>
          </a:bodyPr>
          <a:lstStyle/>
          <a:p>
            <a:r>
              <a:rPr lang="pl-PL" sz="2400" dirty="0" smtClean="0">
                <a:latin typeface="Times New Roman" panose="02020603050405020304" pitchFamily="18" charset="0"/>
                <a:cs typeface="Times New Roman" panose="02020603050405020304" pitchFamily="18" charset="0"/>
              </a:rPr>
              <a:t>Odzwierciedlenie niepowtarzalnej osobowości twórcy</a:t>
            </a:r>
            <a:endParaRPr lang="pl-PL" sz="2400" dirty="0">
              <a:latin typeface="Times New Roman" panose="02020603050405020304" pitchFamily="18" charset="0"/>
              <a:cs typeface="Times New Roman" panose="02020603050405020304" pitchFamily="18" charset="0"/>
            </a:endParaRPr>
          </a:p>
          <a:p>
            <a:endParaRPr lang="pl-PL" sz="2400" dirty="0">
              <a:solidFill>
                <a:schemeClr val="accent1"/>
              </a:solidFill>
              <a:latin typeface="Times New Roman" panose="02020603050405020304" pitchFamily="18" charset="0"/>
              <a:cs typeface="Times New Roman" panose="02020603050405020304" pitchFamily="18" charset="0"/>
            </a:endParaRPr>
          </a:p>
          <a:p>
            <a:r>
              <a:rPr lang="pl-PL" sz="2400" dirty="0" smtClean="0">
                <a:latin typeface="Times New Roman" panose="02020603050405020304" pitchFamily="18" charset="0"/>
                <a:cs typeface="Times New Roman" panose="02020603050405020304" pitchFamily="18" charset="0"/>
              </a:rPr>
              <a:t>Wyjątkowy, oryginalny, unikatowy  charakter</a:t>
            </a:r>
          </a:p>
          <a:p>
            <a:endParaRPr lang="pl-PL" sz="2400" dirty="0" smtClean="0">
              <a:latin typeface="Times New Roman" panose="02020603050405020304" pitchFamily="18" charset="0"/>
              <a:cs typeface="Times New Roman" panose="02020603050405020304" pitchFamily="18" charset="0"/>
            </a:endParaRPr>
          </a:p>
          <a:p>
            <a:r>
              <a:rPr lang="pl-PL" sz="2400" dirty="0" smtClean="0">
                <a:latin typeface="Times New Roman" panose="02020603050405020304" pitchFamily="18" charset="0"/>
                <a:cs typeface="Times New Roman" panose="02020603050405020304" pitchFamily="18" charset="0"/>
              </a:rPr>
              <a:t>Rezultat działalności kreacyjnej, subiektywnie nowy wytwór intelektu </a:t>
            </a:r>
            <a:endParaRPr lang="pl-PL" sz="2400" dirty="0">
              <a:latin typeface="Times New Roman" panose="02020603050405020304" pitchFamily="18" charset="0"/>
              <a:cs typeface="Times New Roman" panose="02020603050405020304" pitchFamily="18" charset="0"/>
            </a:endParaRPr>
          </a:p>
          <a:p>
            <a:endParaRPr lang="pl-PL" sz="2400" dirty="0" smtClean="0">
              <a:solidFill>
                <a:schemeClr val="accent1"/>
              </a:solidFill>
              <a:latin typeface="Times New Roman" panose="02020603050405020304" pitchFamily="18" charset="0"/>
              <a:cs typeface="Times New Roman" panose="02020603050405020304" pitchFamily="18" charset="0"/>
            </a:endParaRPr>
          </a:p>
          <a:p>
            <a:r>
              <a:rPr lang="pl-PL" sz="2800" dirty="0" smtClean="0">
                <a:solidFill>
                  <a:schemeClr val="accent1"/>
                </a:solidFill>
                <a:latin typeface="Times New Roman" panose="02020603050405020304" pitchFamily="18" charset="0"/>
                <a:cs typeface="Times New Roman" panose="02020603050405020304" pitchFamily="18" charset="0"/>
              </a:rPr>
              <a:t>Spełnienie tych przesłanek badane jest poprzez analizę utworu i podlega ocenie wyłącznie faktycznej, bez znaczenia pozostaje zamiar twórcy czy postanowienia kontraktowe.</a:t>
            </a:r>
          </a:p>
          <a:p>
            <a:endParaRPr lang="pl-PL" sz="2400" dirty="0">
              <a:latin typeface="Times New Roman" panose="02020603050405020304" pitchFamily="18" charset="0"/>
              <a:cs typeface="Times New Roman" panose="02020603050405020304" pitchFamily="18" charset="0"/>
            </a:endParaRPr>
          </a:p>
          <a:p>
            <a:endParaRPr lang="pl-PL" sz="2400" dirty="0" smtClean="0">
              <a:latin typeface="Times New Roman" panose="02020603050405020304" pitchFamily="18" charset="0"/>
              <a:cs typeface="Times New Roman" panose="02020603050405020304" pitchFamily="18" charset="0"/>
            </a:endParaRPr>
          </a:p>
          <a:p>
            <a:endParaRPr lang="pl-PL"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84825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600" b="1" dirty="0" smtClean="0">
                <a:latin typeface="Times New Roman" charset="0"/>
                <a:ea typeface="Times New Roman" charset="0"/>
                <a:cs typeface="Times New Roman" charset="0"/>
              </a:rPr>
              <a:t>Konieczny „graniczny” poziom twórczości</a:t>
            </a:r>
            <a:r>
              <a:rPr lang="pl-PL" dirty="0" smtClean="0"/>
              <a:t> </a:t>
            </a:r>
            <a:endParaRPr lang="pl-PL" dirty="0"/>
          </a:p>
        </p:txBody>
      </p:sp>
      <p:sp>
        <p:nvSpPr>
          <p:cNvPr id="3" name="Symbol zastępczy zawartości 2"/>
          <p:cNvSpPr>
            <a:spLocks noGrp="1"/>
          </p:cNvSpPr>
          <p:nvPr>
            <p:ph idx="1"/>
          </p:nvPr>
        </p:nvSpPr>
        <p:spPr/>
        <p:txBody>
          <a:bodyPr>
            <a:normAutofit fontScale="92500" lnSpcReduction="10000"/>
          </a:bodyPr>
          <a:lstStyle/>
          <a:p>
            <a:r>
              <a:rPr lang="pl-PL" sz="2600" dirty="0" smtClean="0">
                <a:latin typeface="Times New Roman" charset="0"/>
                <a:ea typeface="Times New Roman" charset="0"/>
                <a:cs typeface="Times New Roman" charset="0"/>
              </a:rPr>
              <a:t>Ustawa Prawo Autorskie nie definiuje takiego poziomu;</a:t>
            </a:r>
          </a:p>
          <a:p>
            <a:r>
              <a:rPr lang="pl-PL" sz="2600" dirty="0" smtClean="0">
                <a:latin typeface="Times New Roman" charset="0"/>
                <a:ea typeface="Times New Roman" charset="0"/>
                <a:cs typeface="Times New Roman" charset="0"/>
              </a:rPr>
              <a:t>„Nie da się generalnie oznaczyć minimum indywidualności, która stanowiłaby wartość progową dla uzyskania ochrony w prawie autorskim” (wyrok SA w Krakowie z dnia 29 października1997 r.);</a:t>
            </a:r>
          </a:p>
          <a:p>
            <a:r>
              <a:rPr lang="pl-PL" sz="2600" dirty="0" smtClean="0">
                <a:latin typeface="Times New Roman" charset="0"/>
                <a:ea typeface="Times New Roman" charset="0"/>
                <a:cs typeface="Times New Roman" charset="0"/>
              </a:rPr>
              <a:t>W orzecznictwie sądowym łagodzone są kryteria decydujące o przyznaniu ochrony (za utwory uznano np. wypisy szkolne, kalendarze, rozkłady jazdy, katalogi, książki kucharskie, formularze, wzory, informatory, instrukcje, szkice, rysunki, modele, ekspertyzy, ikebany, kilimy, nagrobki, meble, tłumaczenia na język migowy programów telewizyjnych, bibliografie, program szkolenia i jego konspekt, mapy).   </a:t>
            </a:r>
            <a:r>
              <a:rPr lang="pl-PL" dirty="0" smtClean="0"/>
              <a:t>  </a:t>
            </a:r>
            <a:endParaRPr lang="pl-PL" dirty="0"/>
          </a:p>
        </p:txBody>
      </p:sp>
    </p:spTree>
    <p:extLst>
      <p:ext uri="{BB962C8B-B14F-4D97-AF65-F5344CB8AC3E}">
        <p14:creationId xmlns:p14="http://schemas.microsoft.com/office/powerpoint/2010/main" val="13276732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467544" y="260648"/>
            <a:ext cx="8229600" cy="1399032"/>
          </a:xfrm>
        </p:spPr>
        <p:txBody>
          <a:bodyPr>
            <a:normAutofit/>
          </a:bodyPr>
          <a:lstStyle/>
          <a:p>
            <a:pPr algn="ctr"/>
            <a:r>
              <a:rPr lang="pl-PL" sz="3600" b="1" dirty="0" smtClean="0">
                <a:solidFill>
                  <a:schemeClr val="accent1"/>
                </a:solidFill>
                <a:latin typeface="Times New Roman" panose="02020603050405020304" pitchFamily="18" charset="0"/>
                <a:cs typeface="Times New Roman" panose="02020603050405020304" pitchFamily="18" charset="0"/>
              </a:rPr>
              <a:t>Okoliczności, które nie mają znaczenia dla powstania utworu</a:t>
            </a:r>
            <a:r>
              <a:rPr lang="pl-PL" sz="3000" b="1" dirty="0" smtClean="0">
                <a:solidFill>
                  <a:schemeClr val="accent1"/>
                </a:solidFill>
                <a:latin typeface="Times New Roman" panose="02020603050405020304" pitchFamily="18" charset="0"/>
                <a:cs typeface="Times New Roman" panose="02020603050405020304" pitchFamily="18" charset="0"/>
              </a:rPr>
              <a:t> </a:t>
            </a:r>
            <a:endParaRPr lang="pl-PL" sz="3000" b="1" dirty="0">
              <a:solidFill>
                <a:schemeClr val="accent1"/>
              </a:solidFill>
              <a:latin typeface="Times New Roman" panose="02020603050405020304" pitchFamily="18" charset="0"/>
              <a:cs typeface="Times New Roman" panose="02020603050405020304" pitchFamily="18" charset="0"/>
            </a:endParaRPr>
          </a:p>
        </p:txBody>
      </p:sp>
      <p:sp>
        <p:nvSpPr>
          <p:cNvPr id="3" name="Symbol zastępczy zawartości 2"/>
          <p:cNvSpPr>
            <a:spLocks noGrp="1"/>
          </p:cNvSpPr>
          <p:nvPr>
            <p:ph idx="1"/>
          </p:nvPr>
        </p:nvSpPr>
        <p:spPr>
          <a:xfrm>
            <a:off x="457200" y="1700808"/>
            <a:ext cx="8229600" cy="4754000"/>
          </a:xfrm>
        </p:spPr>
        <p:txBody>
          <a:bodyPr>
            <a:normAutofit fontScale="40000" lnSpcReduction="20000"/>
          </a:bodyPr>
          <a:lstStyle/>
          <a:p>
            <a:pPr algn="just">
              <a:buFontTx/>
              <a:buChar char="-"/>
            </a:pPr>
            <a:endParaRPr lang="pl-PL" sz="4500" dirty="0" smtClean="0">
              <a:latin typeface="Times New Roman" panose="02020603050405020304" pitchFamily="18" charset="0"/>
              <a:cs typeface="Times New Roman" panose="02020603050405020304" pitchFamily="18" charset="0"/>
            </a:endParaRPr>
          </a:p>
          <a:p>
            <a:pPr algn="just">
              <a:buFontTx/>
              <a:buChar char="-"/>
            </a:pPr>
            <a:r>
              <a:rPr lang="pl-PL" sz="5900" dirty="0" smtClean="0">
                <a:latin typeface="Times New Roman" panose="02020603050405020304" pitchFamily="18" charset="0"/>
                <a:cs typeface="Times New Roman" panose="02020603050405020304" pitchFamily="18" charset="0"/>
              </a:rPr>
              <a:t>Wiek i stan psychiczny (poczytalność) twórcy, zawód i wykształcenie twórcy,</a:t>
            </a:r>
          </a:p>
          <a:p>
            <a:pPr algn="just">
              <a:buFontTx/>
              <a:buChar char="-"/>
            </a:pPr>
            <a:r>
              <a:rPr lang="pl-PL" sz="5900" dirty="0" smtClean="0">
                <a:latin typeface="Times New Roman" panose="02020603050405020304" pitchFamily="18" charset="0"/>
                <a:cs typeface="Times New Roman" panose="02020603050405020304" pitchFamily="18" charset="0"/>
              </a:rPr>
              <a:t>Świadomość powstawania utworu i pełna kontrola nad procesem twórczym,</a:t>
            </a:r>
          </a:p>
          <a:p>
            <a:pPr algn="just">
              <a:buFontTx/>
              <a:buChar char="-"/>
            </a:pPr>
            <a:r>
              <a:rPr lang="pl-PL" sz="5900" dirty="0" smtClean="0">
                <a:latin typeface="Times New Roman" panose="02020603050405020304" pitchFamily="18" charset="0"/>
                <a:cs typeface="Times New Roman" panose="02020603050405020304" pitchFamily="18" charset="0"/>
              </a:rPr>
              <a:t>Przeznaczenie i sposób wyrażenia utworu,</a:t>
            </a:r>
          </a:p>
          <a:p>
            <a:pPr algn="just">
              <a:buFontTx/>
              <a:buChar char="-"/>
            </a:pPr>
            <a:r>
              <a:rPr lang="pl-PL" sz="5900" dirty="0" smtClean="0">
                <a:latin typeface="Times New Roman" panose="02020603050405020304" pitchFamily="18" charset="0"/>
                <a:cs typeface="Times New Roman" panose="02020603050405020304" pitchFamily="18" charset="0"/>
              </a:rPr>
              <a:t>Wartość estetyczna lub użytkowa (chroniony jest także kicz),</a:t>
            </a:r>
          </a:p>
          <a:p>
            <a:pPr algn="just">
              <a:buFontTx/>
              <a:buChar char="-"/>
            </a:pPr>
            <a:r>
              <a:rPr lang="pl-PL" sz="5900" dirty="0" smtClean="0">
                <a:latin typeface="Times New Roman" panose="02020603050405020304" pitchFamily="18" charset="0"/>
                <a:cs typeface="Times New Roman" panose="02020603050405020304" pitchFamily="18" charset="0"/>
              </a:rPr>
              <a:t>Naruszenie prawa poprzez treść lub sposób rozpowszechniania utworu (ochronie podlegają np. filmy pornograficzne),</a:t>
            </a:r>
          </a:p>
          <a:p>
            <a:pPr algn="just">
              <a:buFontTx/>
              <a:buChar char="-"/>
            </a:pPr>
            <a:r>
              <a:rPr lang="pl-PL" sz="5900" dirty="0" smtClean="0">
                <a:latin typeface="Times New Roman" panose="02020603050405020304" pitchFamily="18" charset="0"/>
                <a:cs typeface="Times New Roman" panose="02020603050405020304" pitchFamily="18" charset="0"/>
              </a:rPr>
              <a:t>Fakt ukończenia utworu (chronione są również szkice, projekty i plany),</a:t>
            </a:r>
          </a:p>
          <a:p>
            <a:pPr algn="just">
              <a:buFontTx/>
              <a:buChar char="-"/>
            </a:pPr>
            <a:r>
              <a:rPr lang="pl-PL" sz="5900" dirty="0" smtClean="0">
                <a:latin typeface="Times New Roman" panose="02020603050405020304" pitchFamily="18" charset="0"/>
                <a:cs typeface="Times New Roman" panose="02020603050405020304" pitchFamily="18" charset="0"/>
              </a:rPr>
              <a:t>Dopełnienie jakichkolwiek formalności (brak rejestracji utworów). </a:t>
            </a:r>
            <a:endParaRPr lang="pl-PL" sz="5900" dirty="0" smtClean="0">
              <a:latin typeface="Times New Roman" panose="02020603050405020304" pitchFamily="18" charset="0"/>
              <a:cs typeface="Times New Roman" panose="02020603050405020304" pitchFamily="18" charset="0"/>
            </a:endParaRPr>
          </a:p>
          <a:p>
            <a:pPr algn="just">
              <a:buFontTx/>
              <a:buChar char="-"/>
            </a:pPr>
            <a:endParaRPr lang="pl-PL" sz="4500" dirty="0" smtClean="0">
              <a:latin typeface="Times New Roman" panose="02020603050405020304" pitchFamily="18" charset="0"/>
              <a:cs typeface="Times New Roman" panose="02020603050405020304" pitchFamily="18" charset="0"/>
            </a:endParaRPr>
          </a:p>
          <a:p>
            <a:pPr marL="64008" indent="0" algn="just">
              <a:buNone/>
            </a:pPr>
            <a:endParaRPr lang="pl-PL" b="1" dirty="0" smtClean="0">
              <a:solidFill>
                <a:schemeClr val="accent1"/>
              </a:solidFill>
              <a:latin typeface="Times New Roman" panose="02020603050405020304" pitchFamily="18" charset="0"/>
              <a:cs typeface="Times New Roman" panose="02020603050405020304" pitchFamily="18" charset="0"/>
            </a:endParaRPr>
          </a:p>
          <a:p>
            <a:pPr marL="64008" indent="0" algn="just">
              <a:buNone/>
            </a:pPr>
            <a:endParaRPr lang="pl-PL" sz="5100" dirty="0">
              <a:solidFill>
                <a:schemeClr val="accent1"/>
              </a:solidFill>
              <a:latin typeface="Times New Roman" panose="02020603050405020304" pitchFamily="18" charset="0"/>
              <a:cs typeface="Times New Roman" panose="02020603050405020304" pitchFamily="18" charset="0"/>
            </a:endParaRPr>
          </a:p>
          <a:p>
            <a:pPr marL="64008" indent="0" algn="just">
              <a:buNone/>
            </a:pPr>
            <a:endParaRPr lang="pl-PL" b="1"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00349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3600" b="1" dirty="0" smtClean="0">
                <a:latin typeface="Times New Roman" panose="02020603050405020304" pitchFamily="18" charset="0"/>
                <a:cs typeface="Times New Roman" panose="02020603050405020304" pitchFamily="18" charset="0"/>
              </a:rPr>
              <a:t>Ochronie prawno-autorskiej podlega wyłącznie sposób wyrażenia (forma) </a:t>
            </a:r>
            <a:endParaRPr lang="pl-PL" sz="3600" b="1" dirty="0">
              <a:latin typeface="Times New Roman" panose="02020603050405020304" pitchFamily="18" charset="0"/>
              <a:cs typeface="Times New Roman" panose="02020603050405020304" pitchFamily="18" charset="0"/>
            </a:endParaRPr>
          </a:p>
        </p:txBody>
      </p:sp>
      <p:sp>
        <p:nvSpPr>
          <p:cNvPr id="3" name="Symbol zastępczy zawartości 2"/>
          <p:cNvSpPr>
            <a:spLocks noGrp="1"/>
          </p:cNvSpPr>
          <p:nvPr>
            <p:ph idx="1"/>
          </p:nvPr>
        </p:nvSpPr>
        <p:spPr/>
        <p:txBody>
          <a:bodyPr>
            <a:normAutofit/>
          </a:bodyPr>
          <a:lstStyle/>
          <a:p>
            <a:pPr marL="64008" indent="0" algn="ctr">
              <a:buNone/>
            </a:pPr>
            <a:r>
              <a:rPr lang="pl-PL" sz="2400" dirty="0" smtClean="0">
                <a:latin typeface="Times New Roman" panose="02020603050405020304" pitchFamily="18" charset="0"/>
                <a:cs typeface="Times New Roman" panose="02020603050405020304" pitchFamily="18" charset="0"/>
              </a:rPr>
              <a:t>Nie są objęte ochroną (art. 1 ust. 2 (1) Ustawy o prawie autorskim):</a:t>
            </a:r>
            <a:endParaRPr lang="pl-PL" sz="2400" dirty="0" smtClean="0">
              <a:latin typeface="Times New Roman" panose="02020603050405020304" pitchFamily="18" charset="0"/>
              <a:cs typeface="Times New Roman" panose="02020603050405020304" pitchFamily="18" charset="0"/>
            </a:endParaRPr>
          </a:p>
          <a:p>
            <a:pPr marL="64008" indent="0" algn="ctr">
              <a:buNone/>
            </a:pPr>
            <a:endParaRPr lang="pl-PL" sz="2400" dirty="0" smtClean="0">
              <a:latin typeface="Times New Roman" panose="02020603050405020304" pitchFamily="18" charset="0"/>
              <a:cs typeface="Times New Roman" panose="02020603050405020304" pitchFamily="18" charset="0"/>
            </a:endParaRPr>
          </a:p>
          <a:p>
            <a:pPr algn="just"/>
            <a:r>
              <a:rPr lang="pl-PL" sz="2400" dirty="0" smtClean="0">
                <a:latin typeface="Times New Roman" panose="02020603050405020304" pitchFamily="18" charset="0"/>
                <a:cs typeface="Times New Roman" panose="02020603050405020304" pitchFamily="18" charset="0"/>
              </a:rPr>
              <a:t>Odkrycia, idee, pomysły, procedury, metody i zasady działania oraz koncepcje matematyczne </a:t>
            </a:r>
          </a:p>
          <a:p>
            <a:pPr algn="just"/>
            <a:r>
              <a:rPr lang="pl-PL" sz="2400" dirty="0" smtClean="0">
                <a:latin typeface="Times New Roman" panose="02020603050405020304" pitchFamily="18" charset="0"/>
                <a:cs typeface="Times New Roman" panose="02020603050405020304" pitchFamily="18" charset="0"/>
              </a:rPr>
              <a:t>Ochronie nie podlegają także: jednostkowe informacje, zasady gier, tablice logarytmiczne, przepisy kulinarne, formaty telewizyjne (teleturnieje, quizy, widowiska typu Big </a:t>
            </a:r>
            <a:r>
              <a:rPr lang="pl-PL" sz="2400" dirty="0" err="1" smtClean="0">
                <a:latin typeface="Times New Roman" panose="02020603050405020304" pitchFamily="18" charset="0"/>
                <a:cs typeface="Times New Roman" panose="02020603050405020304" pitchFamily="18" charset="0"/>
              </a:rPr>
              <a:t>Brother</a:t>
            </a:r>
            <a:r>
              <a:rPr lang="pl-PL" sz="2400" dirty="0" smtClean="0">
                <a:latin typeface="Times New Roman" panose="02020603050405020304" pitchFamily="18" charset="0"/>
                <a:cs typeface="Times New Roman" panose="02020603050405020304" pitchFamily="18" charset="0"/>
              </a:rPr>
              <a:t>, </a:t>
            </a:r>
            <a:r>
              <a:rPr lang="pl-PL" sz="2400" dirty="0" err="1" smtClean="0">
                <a:latin typeface="Times New Roman" panose="02020603050405020304" pitchFamily="18" charset="0"/>
                <a:cs typeface="Times New Roman" panose="02020603050405020304" pitchFamily="18" charset="0"/>
              </a:rPr>
              <a:t>showreel</a:t>
            </a:r>
            <a:r>
              <a:rPr lang="pl-PL" sz="2400" dirty="0" smtClean="0">
                <a:latin typeface="Times New Roman" panose="02020603050405020304" pitchFamily="18" charset="0"/>
                <a:cs typeface="Times New Roman" panose="02020603050405020304" pitchFamily="18" charset="0"/>
              </a:rPr>
              <a:t>), styl, maniery, metody pracy twórczej, slogany, hasła reklamowe. </a:t>
            </a:r>
            <a:endParaRPr lang="pl-PL"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08310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4294967295"/>
          </p:nvPr>
        </p:nvSpPr>
        <p:spPr>
          <a:xfrm>
            <a:off x="0" y="0"/>
            <a:ext cx="9144000" cy="6454775"/>
          </a:xfrm>
        </p:spPr>
        <p:txBody>
          <a:bodyPr>
            <a:normAutofit fontScale="40000" lnSpcReduction="20000"/>
          </a:bodyPr>
          <a:lstStyle/>
          <a:p>
            <a:pPr marL="64008" indent="0" algn="just">
              <a:buNone/>
            </a:pPr>
            <a:r>
              <a:rPr lang="pl-PL" sz="8600" dirty="0" smtClean="0">
                <a:solidFill>
                  <a:schemeClr val="accent1"/>
                </a:solidFill>
                <a:latin typeface="Times New Roman" panose="02020603050405020304" pitchFamily="18" charset="0"/>
                <a:cs typeface="Times New Roman" panose="02020603050405020304" pitchFamily="18" charset="0"/>
              </a:rPr>
              <a:t>			</a:t>
            </a:r>
          </a:p>
          <a:p>
            <a:pPr marL="64008" indent="0" algn="just">
              <a:buNone/>
            </a:pPr>
            <a:r>
              <a:rPr lang="pl-PL" sz="8600" dirty="0">
                <a:solidFill>
                  <a:schemeClr val="accent1"/>
                </a:solidFill>
                <a:latin typeface="Times New Roman" panose="02020603050405020304" pitchFamily="18" charset="0"/>
                <a:cs typeface="Times New Roman" panose="02020603050405020304" pitchFamily="18" charset="0"/>
              </a:rPr>
              <a:t>	</a:t>
            </a:r>
            <a:r>
              <a:rPr lang="pl-PL" sz="8600" dirty="0" smtClean="0">
                <a:solidFill>
                  <a:schemeClr val="accent1"/>
                </a:solidFill>
                <a:latin typeface="Times New Roman" panose="02020603050405020304" pitchFamily="18" charset="0"/>
                <a:cs typeface="Times New Roman" panose="02020603050405020304" pitchFamily="18" charset="0"/>
              </a:rPr>
              <a:t>		</a:t>
            </a:r>
            <a:r>
              <a:rPr lang="pl-PL" sz="9000" b="1" dirty="0" smtClean="0">
                <a:solidFill>
                  <a:schemeClr val="accent1"/>
                </a:solidFill>
                <a:latin typeface="Times New Roman" panose="02020603050405020304" pitchFamily="18" charset="0"/>
                <a:cs typeface="Times New Roman" panose="02020603050405020304" pitchFamily="18" charset="0"/>
              </a:rPr>
              <a:t>„Gladiator”</a:t>
            </a:r>
          </a:p>
          <a:p>
            <a:pPr marL="64008" indent="0" algn="just">
              <a:buNone/>
            </a:pPr>
            <a:r>
              <a:rPr lang="pl-PL" sz="9000" b="1" dirty="0" smtClean="0">
                <a:solidFill>
                  <a:schemeClr val="accent1"/>
                </a:solidFill>
                <a:latin typeface="Times New Roman" panose="02020603050405020304" pitchFamily="18" charset="0"/>
                <a:cs typeface="Times New Roman" panose="02020603050405020304" pitchFamily="18" charset="0"/>
              </a:rPr>
              <a:t>			„Władca Pierścieni” </a:t>
            </a:r>
          </a:p>
          <a:p>
            <a:pPr marL="64008" indent="0" algn="just">
              <a:buNone/>
            </a:pPr>
            <a:r>
              <a:rPr lang="pl-PL" sz="9000" b="1" dirty="0" smtClean="0">
                <a:solidFill>
                  <a:schemeClr val="accent1"/>
                </a:solidFill>
                <a:latin typeface="Times New Roman" panose="02020603050405020304" pitchFamily="18" charset="0"/>
                <a:cs typeface="Times New Roman" panose="02020603050405020304" pitchFamily="18" charset="0"/>
              </a:rPr>
              <a:t>			„Seksmisja” </a:t>
            </a:r>
          </a:p>
          <a:p>
            <a:pPr marL="64008" indent="0" algn="just">
              <a:buNone/>
            </a:pPr>
            <a:r>
              <a:rPr lang="pl-PL" sz="9000" b="1" dirty="0" smtClean="0">
                <a:solidFill>
                  <a:schemeClr val="accent1"/>
                </a:solidFill>
                <a:latin typeface="Times New Roman" panose="02020603050405020304" pitchFamily="18" charset="0"/>
                <a:cs typeface="Times New Roman" panose="02020603050405020304" pitchFamily="18" charset="0"/>
              </a:rPr>
              <a:t>			„Ferdydurke”</a:t>
            </a:r>
            <a:r>
              <a:rPr lang="pl-PL" sz="9000" b="1" dirty="0" smtClean="0">
                <a:latin typeface="Times New Roman" panose="02020603050405020304" pitchFamily="18" charset="0"/>
                <a:cs typeface="Times New Roman" panose="02020603050405020304" pitchFamily="18" charset="0"/>
              </a:rPr>
              <a:t> </a:t>
            </a:r>
          </a:p>
          <a:p>
            <a:pPr marL="64008" indent="0" algn="just">
              <a:buNone/>
            </a:pPr>
            <a:endParaRPr lang="pl-PL" sz="7400" dirty="0">
              <a:latin typeface="Times New Roman" panose="02020603050405020304" pitchFamily="18" charset="0"/>
              <a:cs typeface="Times New Roman" panose="02020603050405020304" pitchFamily="18" charset="0"/>
            </a:endParaRPr>
          </a:p>
          <a:p>
            <a:pPr marL="64008" indent="0" algn="just">
              <a:buNone/>
            </a:pPr>
            <a:r>
              <a:rPr lang="pl-PL" sz="7400" dirty="0" smtClean="0">
                <a:latin typeface="Times New Roman" panose="02020603050405020304" pitchFamily="18" charset="0"/>
                <a:cs typeface="Times New Roman" panose="02020603050405020304" pitchFamily="18" charset="0"/>
              </a:rPr>
              <a:t>	</a:t>
            </a:r>
          </a:p>
          <a:p>
            <a:pPr marL="64008" indent="0" algn="just">
              <a:buNone/>
            </a:pPr>
            <a:r>
              <a:rPr lang="pl-PL" sz="7400" dirty="0">
                <a:latin typeface="Times New Roman" panose="02020603050405020304" pitchFamily="18" charset="0"/>
                <a:cs typeface="Times New Roman" panose="02020603050405020304" pitchFamily="18" charset="0"/>
              </a:rPr>
              <a:t>	</a:t>
            </a:r>
            <a:r>
              <a:rPr lang="pl-PL" sz="6000" dirty="0" smtClean="0">
                <a:latin typeface="Times New Roman" panose="02020603050405020304" pitchFamily="18" charset="0"/>
                <a:cs typeface="Times New Roman" panose="02020603050405020304" pitchFamily="18" charset="0"/>
              </a:rPr>
              <a:t>Tytuł filmu j</a:t>
            </a:r>
            <a:r>
              <a:rPr lang="pl-PL" sz="6000" dirty="0" smtClean="0">
                <a:latin typeface="Times New Roman" panose="02020603050405020304" pitchFamily="18" charset="0"/>
                <a:cs typeface="Times New Roman" panose="02020603050405020304" pitchFamily="18" charset="0"/>
              </a:rPr>
              <a:t>ako nazwa kawiarni, dania w karcie, alkoholu?  </a:t>
            </a:r>
          </a:p>
          <a:p>
            <a:pPr marL="64008" indent="0" algn="just">
              <a:buNone/>
            </a:pPr>
            <a:r>
              <a:rPr lang="pl-PL" sz="6000" dirty="0" smtClean="0">
                <a:latin typeface="Times New Roman" panose="02020603050405020304" pitchFamily="18" charset="0"/>
                <a:cs typeface="Times New Roman" panose="02020603050405020304" pitchFamily="18" charset="0"/>
              </a:rPr>
              <a:t>	</a:t>
            </a:r>
          </a:p>
          <a:p>
            <a:pPr marL="64008" indent="0" algn="just">
              <a:buNone/>
            </a:pPr>
            <a:r>
              <a:rPr lang="pl-PL" sz="6000" dirty="0">
                <a:latin typeface="Times New Roman" panose="02020603050405020304" pitchFamily="18" charset="0"/>
                <a:cs typeface="Times New Roman" panose="02020603050405020304" pitchFamily="18" charset="0"/>
              </a:rPr>
              <a:t>	</a:t>
            </a:r>
            <a:r>
              <a:rPr lang="pl-PL" sz="6000" dirty="0" smtClean="0">
                <a:latin typeface="Times New Roman" panose="02020603050405020304" pitchFamily="18" charset="0"/>
                <a:cs typeface="Times New Roman" panose="02020603050405020304" pitchFamily="18" charset="0"/>
              </a:rPr>
              <a:t>C</a:t>
            </a:r>
            <a:r>
              <a:rPr lang="pl-PL" sz="6000" dirty="0" smtClean="0">
                <a:latin typeface="Times New Roman" panose="02020603050405020304" pitchFamily="18" charset="0"/>
                <a:cs typeface="Times New Roman" panose="02020603050405020304" pitchFamily="18" charset="0"/>
              </a:rPr>
              <a:t>zy możemy wykorzystywać tytuły filmów</a:t>
            </a:r>
          </a:p>
          <a:p>
            <a:pPr marL="64008" indent="0" algn="just">
              <a:buNone/>
            </a:pPr>
            <a:r>
              <a:rPr lang="pl-PL" sz="6000" dirty="0">
                <a:latin typeface="Times New Roman" panose="02020603050405020304" pitchFamily="18" charset="0"/>
                <a:cs typeface="Times New Roman" panose="02020603050405020304" pitchFamily="18" charset="0"/>
              </a:rPr>
              <a:t>	</a:t>
            </a:r>
            <a:r>
              <a:rPr lang="pl-PL" sz="6000" dirty="0" smtClean="0">
                <a:latin typeface="Times New Roman" panose="02020603050405020304" pitchFamily="18" charset="0"/>
                <a:cs typeface="Times New Roman" panose="02020603050405020304" pitchFamily="18" charset="0"/>
              </a:rPr>
              <a:t>bez zgody „twórcy”? </a:t>
            </a:r>
          </a:p>
          <a:p>
            <a:pPr marL="64008" indent="0" algn="just">
              <a:buNone/>
            </a:pPr>
            <a:r>
              <a:rPr lang="pl-PL" sz="6000" dirty="0" smtClean="0">
                <a:solidFill>
                  <a:schemeClr val="accent1"/>
                </a:solidFill>
                <a:latin typeface="Times New Roman" panose="02020603050405020304" pitchFamily="18" charset="0"/>
                <a:cs typeface="Times New Roman" panose="02020603050405020304" pitchFamily="18" charset="0"/>
              </a:rPr>
              <a:t> </a:t>
            </a:r>
          </a:p>
          <a:p>
            <a:pPr algn="just"/>
            <a:endParaRPr lang="pl-PL" dirty="0"/>
          </a:p>
        </p:txBody>
      </p:sp>
    </p:spTree>
    <p:extLst>
      <p:ext uri="{BB962C8B-B14F-4D97-AF65-F5344CB8AC3E}">
        <p14:creationId xmlns:p14="http://schemas.microsoft.com/office/powerpoint/2010/main" val="36572473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nergetyczny">
  <a:themeElements>
    <a:clrScheme name="Energetyczny">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Energetyczny">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nergetyczny">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45211</TotalTime>
  <Words>1084</Words>
  <Application>Microsoft Macintosh PowerPoint</Application>
  <PresentationFormat>Pokaz na ekranie (4:3)</PresentationFormat>
  <Paragraphs>126</Paragraphs>
  <Slides>17</Slides>
  <Notes>1</Notes>
  <HiddenSlides>0</HiddenSlides>
  <MMClips>1</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17</vt:i4>
      </vt:variant>
    </vt:vector>
  </HeadingPairs>
  <TitlesOfParts>
    <vt:vector size="23" baseType="lpstr">
      <vt:lpstr>Century Gothic</vt:lpstr>
      <vt:lpstr>Tahoma</vt:lpstr>
      <vt:lpstr>Times New Roman</vt:lpstr>
      <vt:lpstr>Verdana</vt:lpstr>
      <vt:lpstr>Wingdings 2</vt:lpstr>
      <vt:lpstr>Energetyczny</vt:lpstr>
      <vt:lpstr>                         ”Korzystanie w filmie z cudzego dorobku czyli czego nie chroni prawo autorskie”</vt:lpstr>
      <vt:lpstr> Prawo autorskie chroni utwór</vt:lpstr>
      <vt:lpstr>Co to jest utwór?</vt:lpstr>
      <vt:lpstr>  Przesłanka przejawu działalności twórczej o indywidualnym charakterze</vt:lpstr>
      <vt:lpstr> Cechy indywidualności i twórczości utworu </vt:lpstr>
      <vt:lpstr>Konieczny „graniczny” poziom twórczości </vt:lpstr>
      <vt:lpstr>Okoliczności, które nie mają znaczenia dla powstania utworu </vt:lpstr>
      <vt:lpstr>Ochronie prawno-autorskiej podlega wyłącznie sposób wyrażenia (forma) </vt:lpstr>
      <vt:lpstr>Prezentacja programu PowerPoint</vt:lpstr>
      <vt:lpstr>Tytuł filmu a ochrona prawno-autorska </vt:lpstr>
      <vt:lpstr>Prezentacja programu PowerPoint</vt:lpstr>
      <vt:lpstr>Tytuły mocne i słabe – o co chodzi? </vt:lpstr>
      <vt:lpstr> Ochrona imienia fikcyjnego bohatera i postaci z bajek </vt:lpstr>
      <vt:lpstr>Tytuły filmów i imiona własne bohaterów a znaki towarowe i Ustawa o zwalczaniu nieuczciwej konkurencji</vt:lpstr>
      <vt:lpstr>Ochrona krótkich fragmentów tekstu</vt:lpstr>
      <vt:lpstr> Ochrona frazy wypowiadanej przez bohatera  </vt:lpstr>
      <vt:lpstr>Dziękuję za uwagę</vt:lpstr>
    </vt:vector>
  </TitlesOfParts>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jklklkjl</dc:title>
  <dc:creator>Marcin</dc:creator>
  <cp:lastModifiedBy>lucyna sas</cp:lastModifiedBy>
  <cp:revision>618</cp:revision>
  <cp:lastPrinted>2016-11-15T23:00:57Z</cp:lastPrinted>
  <dcterms:created xsi:type="dcterms:W3CDTF">2005-10-11T19:46:11Z</dcterms:created>
  <dcterms:modified xsi:type="dcterms:W3CDTF">2016-11-16T06:39:59Z</dcterms:modified>
</cp:coreProperties>
</file>