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81" r:id="rId2"/>
    <p:sldId id="277" r:id="rId3"/>
    <p:sldId id="280" r:id="rId4"/>
    <p:sldId id="279" r:id="rId5"/>
    <p:sldId id="278" r:id="rId6"/>
    <p:sldId id="282" r:id="rId7"/>
    <p:sldId id="283" r:id="rId8"/>
    <p:sldId id="284" r:id="rId9"/>
    <p:sldId id="291" r:id="rId10"/>
    <p:sldId id="285" r:id="rId11"/>
    <p:sldId id="293" r:id="rId12"/>
    <p:sldId id="294" r:id="rId13"/>
    <p:sldId id="289" r:id="rId14"/>
    <p:sldId id="296" r:id="rId15"/>
    <p:sldId id="295" r:id="rId16"/>
    <p:sldId id="290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4765"/>
    <a:srgbClr val="FB4262"/>
    <a:srgbClr val="949599"/>
    <a:srgbClr val="0E153F"/>
    <a:srgbClr val="4496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31"/>
    <p:restoredTop sz="95768"/>
  </p:normalViewPr>
  <p:slideViewPr>
    <p:cSldViewPr snapToGrid="0" snapToObjects="1">
      <p:cViewPr varScale="1">
        <p:scale>
          <a:sx n="85" d="100"/>
          <a:sy n="85" d="100"/>
        </p:scale>
        <p:origin x="20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39F35-20D1-1B48-AC82-B000119F582B}" type="datetimeFigureOut">
              <a:rPr lang="en-US" smtClean="0"/>
              <a:t>11/5/17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23F38-8291-914C-81FB-103C372B2C93}" type="slidenum">
              <a:rPr lang="en-US" smtClean="0"/>
              <a:t>‹nr›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0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22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30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44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55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47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idea of Uber-like service for collecting samples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First idea of</a:t>
            </a:r>
            <a:r>
              <a:rPr lang="pl-PL" baseline="0" dirty="0"/>
              <a:t> Uber-</a:t>
            </a:r>
            <a:r>
              <a:rPr lang="pl-PL" baseline="0" dirty="0" err="1"/>
              <a:t>like</a:t>
            </a:r>
            <a:r>
              <a:rPr lang="pl-PL" baseline="0" dirty="0"/>
              <a:t> service was not </a:t>
            </a:r>
            <a:r>
              <a:rPr lang="pl-PL" baseline="0" dirty="0" err="1"/>
              <a:t>viable</a:t>
            </a:r>
            <a:r>
              <a:rPr lang="pl-PL" baseline="0" dirty="0"/>
              <a:t>.</a:t>
            </a:r>
          </a:p>
          <a:p>
            <a:pPr marL="171450" lvl="0" indent="-171450">
              <a:buFont typeface="Arial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Discovered two things through talking with industry experts: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 real problem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pivot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81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25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64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8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61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31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35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19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5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23F38-8291-914C-81FB-103C372B2C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1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A5E7-EEEF-1047-A10B-B8EC2E220126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0352-A248-414C-B338-97633300F64B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A5E7-EEEF-1047-A10B-B8EC2E220126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0352-A248-414C-B338-97633300F64B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A5E7-EEEF-1047-A10B-B8EC2E220126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0352-A248-414C-B338-97633300F64B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A5E7-EEEF-1047-A10B-B8EC2E220126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0352-A248-414C-B338-97633300F64B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A5E7-EEEF-1047-A10B-B8EC2E220126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0352-A248-414C-B338-97633300F64B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A5E7-EEEF-1047-A10B-B8EC2E220126}" type="datetimeFigureOut">
              <a:rPr lang="en-US" smtClean="0"/>
              <a:t>11/5/17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0352-A248-414C-B338-97633300F64B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A5E7-EEEF-1047-A10B-B8EC2E220126}" type="datetimeFigureOut">
              <a:rPr lang="en-US" smtClean="0"/>
              <a:t>11/5/17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0352-A248-414C-B338-97633300F64B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A5E7-EEEF-1047-A10B-B8EC2E220126}" type="datetimeFigureOut">
              <a:rPr lang="en-US" smtClean="0"/>
              <a:t>11/5/17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0352-A248-414C-B338-97633300F64B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A5E7-EEEF-1047-A10B-B8EC2E220126}" type="datetimeFigureOut">
              <a:rPr lang="en-US" smtClean="0"/>
              <a:t>11/5/17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0352-A248-414C-B338-97633300F64B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A5E7-EEEF-1047-A10B-B8EC2E220126}" type="datetimeFigureOut">
              <a:rPr lang="en-US" smtClean="0"/>
              <a:t>11/5/17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0352-A248-414C-B338-97633300F64B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A5E7-EEEF-1047-A10B-B8EC2E220126}" type="datetimeFigureOut">
              <a:rPr lang="en-US" smtClean="0"/>
              <a:t>11/5/17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80352-A248-414C-B338-97633300F64B}" type="slidenum">
              <a:rPr lang="en-US" smtClean="0"/>
              <a:t>‹nr›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9A5E7-EEEF-1047-A10B-B8EC2E220126}" type="datetimeFigureOut">
              <a:rPr lang="en-US" smtClean="0"/>
              <a:t>11/5/17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80352-A248-414C-B338-97633300F64B}" type="slidenum">
              <a:rPr lang="en-US" smtClean="0"/>
              <a:t>‹nr›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7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oleTekstowe 2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ctrTitle" idx="4294967295"/>
          </p:nvPr>
        </p:nvSpPr>
        <p:spPr>
          <a:xfrm>
            <a:off x="7509510" y="5270441"/>
            <a:ext cx="4526280" cy="2394048"/>
          </a:xfrm>
        </p:spPr>
        <p:txBody>
          <a:bodyPr>
            <a:noAutofit/>
          </a:bodyPr>
          <a:lstStyle/>
          <a:p>
            <a:pPr algn="r"/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CAMERIMAGE </a:t>
            </a:r>
            <a:b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XIII Forum Prawnicze </a:t>
            </a:r>
            <a:b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X Muza a Temida </a:t>
            </a:r>
            <a:b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Bydgoszcz 14 listopada 2017 r.</a:t>
            </a:r>
            <a:b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pl-PL" sz="2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pl-PL" sz="2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6" name="PoleTekstowe 15"/>
          <p:cNvSpPr txBox="1"/>
          <p:nvPr/>
        </p:nvSpPr>
        <p:spPr>
          <a:xfrm>
            <a:off x="-197620" y="2814846"/>
            <a:ext cx="12527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 smtClean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„</a:t>
            </a:r>
            <a:r>
              <a:rPr lang="pl-PL" sz="3000" dirty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Kult pamięci osoby zmarłej jako dobro osobiste chronione w filmie”</a:t>
            </a:r>
            <a:endParaRPr lang="pl-PL" sz="3000" dirty="0">
              <a:solidFill>
                <a:srgbClr val="FB4262"/>
              </a:solidFill>
            </a:endParaRPr>
          </a:p>
        </p:txBody>
      </p:sp>
      <p:sp>
        <p:nvSpPr>
          <p:cNvPr id="19" name="PoleTekstowe 18"/>
          <p:cNvSpPr txBox="1"/>
          <p:nvPr/>
        </p:nvSpPr>
        <p:spPr>
          <a:xfrm>
            <a:off x="8894445" y="3368844"/>
            <a:ext cx="2366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latin typeface="Times New Roman" charset="0"/>
                <a:ea typeface="Times New Roman" charset="0"/>
                <a:cs typeface="Times New Roman" charset="0"/>
              </a:rPr>
              <a:t>Lucyna Sas-Swadźba</a:t>
            </a:r>
            <a:br>
              <a:rPr lang="pl-PL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pl-PL" dirty="0">
                <a:latin typeface="Times New Roman" charset="0"/>
                <a:ea typeface="Times New Roman" charset="0"/>
                <a:cs typeface="Times New Roman" charset="0"/>
              </a:rPr>
              <a:t>radca prawny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473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969363" y="1809333"/>
            <a:ext cx="102232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pl-PL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W zwiastunie wykorzystano stronę gazety The Independent – fotokopia z inicjałami ofiary;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W filmie nie zostały zmienione dane Krystiana Bali przez co łatwa jest identyfikacja personaliów ofiary;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Film i jego zwiastun naruszają ich prawo do prywatności. </a:t>
            </a:r>
          </a:p>
          <a:p>
            <a:pPr marL="285750" indent="-285750">
              <a:buFontTx/>
              <a:buChar char="-"/>
              <a:defRPr/>
            </a:pPr>
            <a:endParaRPr lang="pl-PL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„Wykorzystanie osoby i zbrodni na nim popełnionej do promocji filmu narusza dobra osobiste jego rodziny w postaci prawa do prywatności w sferze uczuć związanych z kultem pamięci osoby zmarłej” mówi mecenas Joanna Lasota pełnomocnik rodziny ofiary (źródło: Wyborcza.pl z dnia 17.02.2017).      </a:t>
            </a: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4699061" y="1301502"/>
            <a:ext cx="27638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000" dirty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Zarzuty rodziny:</a:t>
            </a:r>
          </a:p>
          <a:p>
            <a:endParaRPr lang="pl-PL" sz="3000" dirty="0"/>
          </a:p>
        </p:txBody>
      </p:sp>
    </p:spTree>
    <p:extLst>
      <p:ext uri="{BB962C8B-B14F-4D97-AF65-F5344CB8AC3E}">
        <p14:creationId xmlns:p14="http://schemas.microsoft.com/office/powerpoint/2010/main" val="87484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424066" y="1334126"/>
            <a:ext cx="876175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l-PL" sz="3000" dirty="0" smtClean="0">
                <a:solidFill>
                  <a:srgbClr val="E44765"/>
                </a:solidFill>
                <a:latin typeface="Times New Roman" charset="0"/>
                <a:ea typeface="Times New Roman" charset="0"/>
                <a:cs typeface="Times New Roman" charset="0"/>
              </a:rPr>
              <a:t>Co robi rodzina?</a:t>
            </a:r>
          </a:p>
          <a:p>
            <a:pPr algn="just">
              <a:defRPr/>
            </a:pPr>
            <a:endParaRPr lang="pl-PL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Rodzina ofiary występuje z wnioskiem o zabezpieczenie swoich praw. </a:t>
            </a:r>
          </a:p>
          <a:p>
            <a:pPr algn="just">
              <a:defRPr/>
            </a:pP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Sąd Okręgowy we Wrocławiu w dniu 15.02.2017 r. udziela zabezpieczenia poprzez zakaz dla dystrybutora filmu Kino Świat wykorzystania w materiałach promujących film imienia </a:t>
            </a:r>
            <a:b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i nazwiska ofiary oraz innych wrażliwych danych dotyczących jego i jego życia osobistego, oddala natomiast wniosek by zakazać wykorzystywania przy promocji filmu szczegółów zbrodni.</a:t>
            </a:r>
          </a:p>
          <a:p>
            <a:pPr algn="just"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Sąd Apelacyjny we Wrocławiu w dniu 12.05.2017 r. zmienia to postanowienie dodatkowo nakazując obowiązanemu zaprzestania rozpowszechniania informacji dotyczących okoliczności zabójstwa.  </a:t>
            </a: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96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693890" y="1499016"/>
            <a:ext cx="849192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l-PL" sz="3000" dirty="0" smtClean="0">
                <a:solidFill>
                  <a:srgbClr val="E44765"/>
                </a:solidFill>
                <a:latin typeface="Times New Roman" charset="0"/>
                <a:ea typeface="Times New Roman" charset="0"/>
                <a:cs typeface="Times New Roman" charset="0"/>
              </a:rPr>
              <a:t>Co robi producent?</a:t>
            </a:r>
          </a:p>
          <a:p>
            <a:pPr algn="just">
              <a:defRPr/>
            </a:pPr>
            <a:endParaRPr lang="pl-PL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Producent pozywa rodzinę i żąda przeprosin za publiczne krytykowanie filmu oraz wpłaty 60 tys. </a:t>
            </a:r>
            <a:r>
              <a:rPr lang="pl-PL" sz="2400" dirty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łotych na cel społeczny.</a:t>
            </a:r>
          </a:p>
          <a:p>
            <a:pPr algn="just">
              <a:defRPr/>
            </a:pP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W Sądzie Okręgowym we Wrocławiu toczy się postępowanie, w którym pełnomocnik producenta firmy K&amp;K Select z </a:t>
            </a:r>
            <a:r>
              <a:rPr lang="pl-PL" sz="2400" dirty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zeszowa adw. Karol Węgliński tłumaczył, że firma musiała się bronić przed nieuzasadnioną krytyką, która miała zaszkodzić produkcji.</a:t>
            </a:r>
          </a:p>
          <a:p>
            <a:pPr algn="just">
              <a:defRPr/>
            </a:pP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Sąd w dniu 26.10.2017r. oddala powództwo producenta nie dopatrując się w działaniach pozwanych zarzucanym im czynów.  </a:t>
            </a: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78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283501" y="2292778"/>
            <a:ext cx="85693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Czy film „Amok” narusza dobra osobiste rodziny ofiary?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A może te dobra narusza promocja filmu?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Jakie </a:t>
            </a:r>
            <a:r>
              <a:rPr lang="pl-PL" sz="2400" dirty="0">
                <a:latin typeface="Times New Roman" charset="0"/>
                <a:ea typeface="Times New Roman" charset="0"/>
                <a:cs typeface="Times New Roman" charset="0"/>
              </a:rPr>
              <a:t>są dopuszczalne granice promocji i reklamy? </a:t>
            </a:r>
            <a:endParaRPr lang="pl-PL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Jakie dobra </a:t>
            </a:r>
            <a:r>
              <a:rPr lang="pl-PL" sz="2400" dirty="0">
                <a:latin typeface="Times New Roman" charset="0"/>
                <a:ea typeface="Times New Roman" charset="0"/>
                <a:cs typeface="Times New Roman" charset="0"/>
              </a:rPr>
              <a:t>osobiste </a:t>
            </a: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zostały </a:t>
            </a:r>
            <a:r>
              <a:rPr lang="pl-PL" sz="2400" dirty="0">
                <a:latin typeface="Times New Roman" charset="0"/>
                <a:ea typeface="Times New Roman" charset="0"/>
                <a:cs typeface="Times New Roman" charset="0"/>
              </a:rPr>
              <a:t>naruszone</a:t>
            </a: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? 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Czy jest to prawo do kultu i pamięci? 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Jeżeli tak to jakie są jego granice?  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Czy mieści się w nich prawo do prywatności?</a:t>
            </a:r>
          </a:p>
        </p:txBody>
      </p:sp>
      <p:sp>
        <p:nvSpPr>
          <p:cNvPr id="5" name="PoleTekstowe 4"/>
          <p:cNvSpPr txBox="1"/>
          <p:nvPr/>
        </p:nvSpPr>
        <p:spPr>
          <a:xfrm>
            <a:off x="1100081" y="1646447"/>
            <a:ext cx="9991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000" dirty="0">
                <a:solidFill>
                  <a:srgbClr val="E44765"/>
                </a:solidFill>
                <a:latin typeface="Times New Roman" charset="0"/>
                <a:ea typeface="Times New Roman" charset="0"/>
                <a:cs typeface="Times New Roman" charset="0"/>
              </a:rPr>
              <a:t>Granica pomiędzy wolnością twórcy a ochroną dóbr osobistych</a:t>
            </a:r>
          </a:p>
          <a:p>
            <a:endParaRPr lang="pl-PL" sz="3000" dirty="0">
              <a:solidFill>
                <a:srgbClr val="E44765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340" y="4670502"/>
            <a:ext cx="2948958" cy="19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314138" y="2270744"/>
            <a:ext cx="108778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>
                <a:latin typeface="Times New Roman" charset="0"/>
                <a:ea typeface="Times New Roman" charset="0"/>
                <a:cs typeface="Times New Roman" charset="0"/>
              </a:rPr>
              <a:t>A może jest to nowe dobro osobiste, które </a:t>
            </a: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należy wyodrębnić? </a:t>
            </a:r>
          </a:p>
          <a:p>
            <a:pPr marL="342900" indent="-342900">
              <a:buFont typeface="Wingdings" charset="2"/>
              <a:buChar char="Ø"/>
              <a:defRPr/>
            </a:pP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Spokój rodziny?</a:t>
            </a:r>
          </a:p>
          <a:p>
            <a:pPr marL="342900" indent="-342900">
              <a:buFont typeface="Wingdings" charset="2"/>
              <a:buChar char="Ø"/>
              <a:defRPr/>
            </a:pP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>
                <a:latin typeface="Times New Roman" charset="0"/>
                <a:ea typeface="Times New Roman" charset="0"/>
                <a:cs typeface="Times New Roman" charset="0"/>
              </a:rPr>
              <a:t>Czy trend rozszerzania katalogu dóbr osobistych jest prawidłowy?</a:t>
            </a:r>
          </a:p>
          <a:p>
            <a:pPr marL="342900" indent="-342900">
              <a:buFont typeface="Wingdings" charset="2"/>
              <a:buChar char="Ø"/>
              <a:defRPr/>
            </a:pPr>
            <a:endParaRPr lang="pl-PL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endParaRPr lang="pl-PL" sz="2400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57" y="4580004"/>
            <a:ext cx="3121700" cy="2076971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3180413" y="1314187"/>
            <a:ext cx="5831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 smtClean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… i więcej pytań!</a:t>
            </a:r>
            <a:endParaRPr lang="pl-PL" sz="3000" dirty="0">
              <a:solidFill>
                <a:srgbClr val="FB42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d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24" y="643466"/>
            <a:ext cx="7605551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3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02079" y="2643784"/>
            <a:ext cx="9707763" cy="671025"/>
          </a:xfrm>
        </p:spPr>
        <p:txBody>
          <a:bodyPr>
            <a:noAutofit/>
          </a:bodyPr>
          <a:lstStyle/>
          <a:p>
            <a:r>
              <a:rPr lang="pl-PL" sz="3000" b="1" dirty="0" smtClean="0">
                <a:latin typeface="Times New Roman" charset="0"/>
                <a:ea typeface="Times New Roman" charset="0"/>
                <a:cs typeface="Times New Roman" charset="0"/>
              </a:rPr>
              <a:t>Dziękuję bardzo za uwagę</a:t>
            </a:r>
            <a:r>
              <a:rPr lang="pl-PL" sz="3000" b="1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pl-PL" sz="3000" b="1" dirty="0">
              <a:solidFill>
                <a:srgbClr val="0E153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36930" y="2604621"/>
            <a:ext cx="85181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Wartości (prawa podmiotowe) o charakterze niemajątkowym, uznawane powszechnie w społeczeństwie (odpowiadają obiektywnym kryteriom a nie tylko subiektywnym odczuciom), wiążące się z osobowością człowieka, obejmujące jego integralność fizyczną </a:t>
            </a: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 psychiczną oraz godność </a:t>
            </a: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i </a:t>
            </a: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pozycję w społeczeństwie. </a:t>
            </a:r>
          </a:p>
          <a:p>
            <a:pPr algn="ctr"/>
            <a:endParaRPr lang="pl-PL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9" name="PoleTekstowe 8"/>
          <p:cNvSpPr txBox="1"/>
          <p:nvPr/>
        </p:nvSpPr>
        <p:spPr>
          <a:xfrm>
            <a:off x="4833169" y="1588958"/>
            <a:ext cx="2525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Dobra osobiste</a:t>
            </a:r>
          </a:p>
          <a:p>
            <a:endParaRPr lang="pl-PL" sz="3000" dirty="0">
              <a:solidFill>
                <a:srgbClr val="FB42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2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74838" y="2045969"/>
            <a:ext cx="90423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Dobra </a:t>
            </a:r>
            <a:r>
              <a:rPr lang="pl-PL" sz="2400" dirty="0">
                <a:latin typeface="Times New Roman" charset="0"/>
                <a:ea typeface="Times New Roman" charset="0"/>
                <a:cs typeface="Times New Roman" charset="0"/>
              </a:rPr>
              <a:t>osobiste człowieka, jak w szczególności zdrowie, wolność, cześć, swoboda sumienia, nazwisko lub pseudonim, wizerunek, tajemnica korespondencji, nietykalność mieszkania, twórczość naukowa, artystyczna, wynalazcza i racjonalizatorska, pozostają pod ochroną prawa cywilnego niezależnie od ochrony przewidzianej w innych przepisach.</a:t>
            </a:r>
          </a:p>
          <a:p>
            <a:pPr algn="r">
              <a:defRPr/>
            </a:pPr>
            <a:r>
              <a:rPr lang="pl-PL" altLang="pl-PL" sz="2400" dirty="0">
                <a:latin typeface="Times New Roman" charset="0"/>
                <a:ea typeface="Times New Roman" charset="0"/>
                <a:cs typeface="Times New Roman" charset="0"/>
              </a:rPr>
              <a:t>			</a:t>
            </a:r>
            <a:r>
              <a:rPr lang="pl-PL" alt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		</a:t>
            </a:r>
            <a:r>
              <a:rPr lang="pl-PL" altLang="pl-PL" sz="2000" dirty="0" smtClean="0">
                <a:latin typeface="Times New Roman" charset="0"/>
                <a:ea typeface="Times New Roman" charset="0"/>
                <a:cs typeface="Times New Roman" charset="0"/>
              </a:rPr>
              <a:t>art</a:t>
            </a:r>
            <a:r>
              <a:rPr lang="pl-PL" altLang="pl-PL" sz="2000" dirty="0">
                <a:latin typeface="Times New Roman" charset="0"/>
                <a:ea typeface="Times New Roman" charset="0"/>
                <a:cs typeface="Times New Roman" charset="0"/>
              </a:rPr>
              <a:t>. 23 Ustawy z dnia 23 kwietnia 1964 r. 				Kodeks Cywilny </a:t>
            </a:r>
            <a:r>
              <a:rPr lang="pl-PL" sz="2000" dirty="0">
                <a:latin typeface="Times New Roman" charset="0"/>
                <a:ea typeface="Times New Roman" charset="0"/>
                <a:cs typeface="Times New Roman" charset="0"/>
              </a:rPr>
              <a:t>(Dz. U. z dnia 18 maja 1964 r.)</a:t>
            </a:r>
            <a:endParaRPr lang="en-US" sz="20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92487" y="2398427"/>
            <a:ext cx="840702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latin typeface="Times New Roman" charset="0"/>
                <a:ea typeface="Times New Roman" charset="0"/>
                <a:cs typeface="Times New Roman" charset="0"/>
              </a:rPr>
              <a:t>Samoistne dobro osobiste osób bliskich zmarłego (brak zależności od zakresu ochrony dóbr osobistych osoby zmarłej – orzeczenie SN z dnia 23.09.2009r ICSK 346/08)</a:t>
            </a:r>
          </a:p>
          <a:p>
            <a:pPr algn="ctr"/>
            <a:endParaRPr lang="pl-PL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pl-PL" sz="2200" u="sng" dirty="0" smtClean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Dobro niejednolite: </a:t>
            </a:r>
          </a:p>
          <a:p>
            <a:pPr marL="457200" indent="-457200">
              <a:buFont typeface="Arial" charset="0"/>
              <a:buChar char="•"/>
            </a:pPr>
            <a:r>
              <a:rPr lang="pl-PL" sz="2200" dirty="0" smtClean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Kult</a:t>
            </a:r>
          </a:p>
          <a:p>
            <a:r>
              <a:rPr lang="pl-PL" sz="2200" dirty="0" smtClean="0">
                <a:latin typeface="Times New Roman" charset="0"/>
                <a:ea typeface="Times New Roman" charset="0"/>
                <a:cs typeface="Times New Roman" charset="0"/>
              </a:rPr>
              <a:t>Prawo o charakterze materialnym dotyczące wszystkich aspektów związanych z pochówkiem osoby zmarłej </a:t>
            </a:r>
          </a:p>
          <a:p>
            <a:pPr marL="457200" indent="-457200">
              <a:buFont typeface="Arial" charset="0"/>
              <a:buChar char="•"/>
            </a:pPr>
            <a:r>
              <a:rPr lang="pl-PL" sz="2200" dirty="0" smtClean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Pamięć</a:t>
            </a:r>
          </a:p>
          <a:p>
            <a:r>
              <a:rPr lang="pl-PL" sz="2200" dirty="0" smtClean="0">
                <a:latin typeface="Times New Roman" charset="0"/>
                <a:ea typeface="Times New Roman" charset="0"/>
                <a:cs typeface="Times New Roman" charset="0"/>
              </a:rPr>
              <a:t>Prawo do ochrony sfery uczuciowej związanej z pamięcią o osobie zmarłej </a:t>
            </a:r>
          </a:p>
          <a:p>
            <a:pPr marL="457200" indent="-457200" algn="ctr">
              <a:buFont typeface="Arial" charset="0"/>
              <a:buChar char="•"/>
            </a:pPr>
            <a:endParaRPr lang="pl-PL" sz="2400" i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 algn="ctr">
              <a:buFontTx/>
              <a:buChar char="-"/>
            </a:pPr>
            <a:endParaRPr lang="pl-PL" sz="24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2" name="PoleTekstowe 1"/>
          <p:cNvSpPr txBox="1"/>
          <p:nvPr/>
        </p:nvSpPr>
        <p:spPr>
          <a:xfrm>
            <a:off x="1632662" y="1622606"/>
            <a:ext cx="89266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000" dirty="0" smtClean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Kult pamięci osoby zmarłej jako odrębne dobro osobiste</a:t>
            </a:r>
          </a:p>
          <a:p>
            <a:endParaRPr lang="pl-PL" sz="3000" dirty="0">
              <a:solidFill>
                <a:srgbClr val="FB426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346616" y="2368446"/>
            <a:ext cx="949876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pl-PL" sz="2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200" dirty="0" smtClean="0">
                <a:latin typeface="Times New Roman" charset="0"/>
                <a:ea typeface="Times New Roman" charset="0"/>
                <a:cs typeface="Times New Roman" charset="0"/>
              </a:rPr>
              <a:t>Pamięć osoby zmarłej – „cześć osoby zmarłej”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200" dirty="0" smtClean="0">
                <a:latin typeface="Times New Roman" charset="0"/>
                <a:ea typeface="Times New Roman" charset="0"/>
                <a:cs typeface="Times New Roman" charset="0"/>
              </a:rPr>
              <a:t>Prawo do prywatności – prawo do poszanowania życia prywatnego i rodzinnego 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200" dirty="0" smtClean="0">
                <a:latin typeface="Times New Roman" charset="0"/>
                <a:ea typeface="Times New Roman" charset="0"/>
                <a:cs typeface="Times New Roman" charset="0"/>
              </a:rPr>
              <a:t>Wizerunek – rozpowszechniony po śmierci jako narzędzie naruszenia pamięci osoby zmarłej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200" dirty="0" smtClean="0">
                <a:latin typeface="Times New Roman" charset="0"/>
                <a:ea typeface="Times New Roman" charset="0"/>
                <a:cs typeface="Times New Roman" charset="0"/>
              </a:rPr>
              <a:t>Nazwisko i pseudonim </a:t>
            </a:r>
            <a:endParaRPr lang="pl-PL" sz="2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endParaRPr lang="pl-PL" sz="22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defRPr/>
            </a:pPr>
            <a:r>
              <a:rPr lang="pl-PL" sz="2200" u="sng" dirty="0" smtClean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Wniosek: </a:t>
            </a:r>
            <a:r>
              <a:rPr lang="pl-PL" sz="2200" dirty="0" smtClean="0">
                <a:latin typeface="Times New Roman" charset="0"/>
                <a:ea typeface="Times New Roman" charset="0"/>
                <a:cs typeface="Times New Roman" charset="0"/>
              </a:rPr>
              <a:t>Pamięć osoby zmarłej jako „przedłużenie” </a:t>
            </a:r>
            <a:r>
              <a:rPr lang="pl-PL" sz="2200" dirty="0">
                <a:latin typeface="Times New Roman" charset="0"/>
                <a:ea typeface="Times New Roman" charset="0"/>
                <a:cs typeface="Times New Roman" charset="0"/>
              </a:rPr>
              <a:t>ochrony </a:t>
            </a:r>
            <a:r>
              <a:rPr lang="pl-PL" sz="2200" dirty="0" smtClean="0">
                <a:latin typeface="Times New Roman" charset="0"/>
                <a:ea typeface="Times New Roman" charset="0"/>
                <a:cs typeface="Times New Roman" charset="0"/>
              </a:rPr>
              <a:t>dóbr osobistych zmarłego po </a:t>
            </a:r>
            <a:r>
              <a:rPr lang="pl-PL" sz="2200" dirty="0">
                <a:latin typeface="Times New Roman" charset="0"/>
                <a:ea typeface="Times New Roman" charset="0"/>
                <a:cs typeface="Times New Roman" charset="0"/>
              </a:rPr>
              <a:t>śmierci realizowane przez osoby </a:t>
            </a:r>
            <a:r>
              <a:rPr lang="pl-PL" sz="2200" dirty="0" smtClean="0">
                <a:latin typeface="Times New Roman" charset="0"/>
                <a:ea typeface="Times New Roman" charset="0"/>
                <a:cs typeface="Times New Roman" charset="0"/>
              </a:rPr>
              <a:t>bliskie.</a:t>
            </a: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959371" y="1503881"/>
            <a:ext cx="100434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Pamięć i kult osoby zmarłej a naruszenie innych dóbr osobistych o zbliżonym charakterze </a:t>
            </a:r>
          </a:p>
          <a:p>
            <a:pPr algn="ctr"/>
            <a:endParaRPr lang="pl-PL" sz="3000" dirty="0"/>
          </a:p>
        </p:txBody>
      </p:sp>
    </p:spTree>
    <p:extLst>
      <p:ext uri="{BB962C8B-B14F-4D97-AF65-F5344CB8AC3E}">
        <p14:creationId xmlns:p14="http://schemas.microsoft.com/office/powerpoint/2010/main" val="5540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938135" y="2814482"/>
            <a:ext cx="103157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pl-PL" i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Krąg </a:t>
            </a:r>
            <a:r>
              <a:rPr lang="pl-PL" sz="2400" dirty="0">
                <a:latin typeface="Times New Roman" charset="0"/>
                <a:ea typeface="Times New Roman" charset="0"/>
                <a:cs typeface="Times New Roman" charset="0"/>
              </a:rPr>
              <a:t>osób najbliższych, w szczególności rodzina – brak zamkniętego katalogu – ochrona może być uzależniona od stopnia zażyłości między członkami </a:t>
            </a: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rodziny.</a:t>
            </a:r>
          </a:p>
          <a:p>
            <a:pPr marL="285750" indent="-285750">
              <a:buFontTx/>
              <a:buChar char="-"/>
              <a:defRPr/>
            </a:pPr>
            <a:endParaRPr lang="pl-PL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PoleTekstowe 5"/>
          <p:cNvSpPr txBox="1"/>
          <p:nvPr/>
        </p:nvSpPr>
        <p:spPr>
          <a:xfrm>
            <a:off x="703337" y="1798819"/>
            <a:ext cx="107853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000" dirty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Komu przysługuje prawo do ochrony pamięci i kultu osoby zmarłej?</a:t>
            </a:r>
          </a:p>
          <a:p>
            <a:endParaRPr lang="pl-PL" sz="3000" dirty="0">
              <a:solidFill>
                <a:srgbClr val="FB426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17" y="4566178"/>
            <a:ext cx="2156911" cy="215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304143" y="2795267"/>
            <a:ext cx="103432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Co wyłącza bezprawność?</a:t>
            </a:r>
          </a:p>
          <a:p>
            <a:pPr>
              <a:defRPr/>
            </a:pPr>
            <a:endParaRPr lang="pl-PL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Działanie w ramach porządku prawnego,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Wykonywanie prawa podmiotowego, 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Zgoda pokrzywdzonego,</a:t>
            </a: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Działanie w obronie uzasadnionego interesu </a:t>
            </a:r>
          </a:p>
          <a:p>
            <a:pPr marL="342900" indent="-342900" algn="ctr">
              <a:buFont typeface="Wingdings" charset="2"/>
              <a:buChar char="Ø"/>
              <a:defRPr/>
            </a:pP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>
              <a:defRPr/>
            </a:pPr>
            <a:r>
              <a:rPr lang="pl-PL" sz="2400" u="sng" dirty="0" smtClean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Uwaga: </a:t>
            </a: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To naruszyciel musi wykazać, że zachodzą okoliczności wyłączające bezprawność!</a:t>
            </a: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2166703" y="1542792"/>
            <a:ext cx="7858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000" dirty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Ochrona kultu i pamięci osób zmarłych przysługuje tylko przed działaniem bezprawnym. </a:t>
            </a:r>
          </a:p>
          <a:p>
            <a:pPr algn="ctr"/>
            <a:endParaRPr lang="pl-PL" sz="3000" dirty="0">
              <a:solidFill>
                <a:srgbClr val="FB42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9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314138" y="2828836"/>
            <a:ext cx="89091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Film inspirowany prawdziwą historią konkretnej zbrodni nakręcony na podstawie książki mordercy pod tym samym tytułem </a:t>
            </a:r>
          </a:p>
          <a:p>
            <a:pPr marL="342900" indent="-342900">
              <a:buFont typeface="Wingdings" charset="2"/>
              <a:buChar char="Ø"/>
              <a:defRPr/>
            </a:pPr>
            <a:endParaRPr lang="pl-PL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Filmowcy kontra rodzina – co nie podoba się rodzinie ofiary?</a:t>
            </a:r>
          </a:p>
          <a:p>
            <a:pPr marL="342900" indent="-342900">
              <a:buFont typeface="Wingdings" charset="2"/>
              <a:buChar char="Ø"/>
              <a:defRPr/>
            </a:pPr>
            <a:endParaRPr lang="pl-PL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r>
              <a:rPr lang="pl-PL" sz="2400" dirty="0" smtClean="0">
                <a:latin typeface="Times New Roman" charset="0"/>
                <a:ea typeface="Times New Roman" charset="0"/>
                <a:cs typeface="Times New Roman" charset="0"/>
              </a:rPr>
              <a:t>Czy kinowy trailer i promocja narusza ich prawa?  </a:t>
            </a:r>
            <a:endParaRPr lang="pl-PL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57" y="4580004"/>
            <a:ext cx="3121700" cy="2076971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3189157" y="1812207"/>
            <a:ext cx="7792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dirty="0" smtClean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Film „Amok” </a:t>
            </a:r>
            <a:r>
              <a:rPr lang="pl-PL" sz="3000" dirty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w reżyserii </a:t>
            </a:r>
            <a:r>
              <a:rPr lang="pl-PL" sz="3000" dirty="0" smtClean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Kasi </a:t>
            </a:r>
            <a:r>
              <a:rPr lang="pl-PL" sz="3000" dirty="0">
                <a:solidFill>
                  <a:srgbClr val="FB4262"/>
                </a:solidFill>
                <a:latin typeface="Times New Roman" charset="0"/>
                <a:ea typeface="Times New Roman" charset="0"/>
                <a:cs typeface="Times New Roman" charset="0"/>
              </a:rPr>
              <a:t>Adamik</a:t>
            </a:r>
            <a:endParaRPr lang="pl-PL" sz="3000" dirty="0">
              <a:solidFill>
                <a:srgbClr val="FB42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9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254833"/>
            <a:ext cx="2949314" cy="795321"/>
          </a:xfrm>
          <a:prstGeom prst="rect">
            <a:avLst/>
          </a:prstGeom>
        </p:spPr>
      </p:pic>
      <p:pic>
        <p:nvPicPr>
          <p:cNvPr id="6" name="AMOK_-_oficjalny_zwiastun_film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51" y="0"/>
            <a:ext cx="12217401" cy="6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71&quot;/&gt;&lt;/object&gt;&lt;object type=&quot;3&quot; unique_id=&quot;10006&quot;&gt;&lt;property id=&quot;20148&quot; value=&quot;5&quot;/&gt;&lt;property id=&quot;20300&quot; value=&quot;Slide 3&quot;/&gt;&lt;property id=&quot;20307&quot; value=&quot;268&quot;/&gt;&lt;/object&gt;&lt;object type=&quot;3&quot; unique_id=&quot;10007&quot;&gt;&lt;property id=&quot;20148&quot; value=&quot;5&quot;/&gt;&lt;property id=&quot;20300&quot; value=&quot;Slide 4 - &amp;quot;Laboratory Testing Market in Poland &amp;#x0D;&amp;#x0A;2.3 billion PLN&amp;quot;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272&quot;/&gt;&lt;/object&gt;&lt;object type=&quot;3&quot; unique_id=&quot;10009&quot;&gt;&lt;property id=&quot;20148&quot; value=&quot;5&quot;/&gt;&lt;property id=&quot;20300&quot; value=&quot;Slide 6 - &amp;quot;Problem Identification &amp;quot;&quot;/&gt;&lt;property id=&quot;20307&quot; value=&quot;264&quot;/&gt;&lt;/object&gt;&lt;object type=&quot;3&quot; unique_id=&quot;10010&quot;&gt;&lt;property id=&quot;20148&quot; value=&quot;5&quot;/&gt;&lt;property id=&quot;20300&quot; value=&quot;Slide 7 - &amp;quot;Problem Identification &amp;quot;&quot;/&gt;&lt;property id=&quot;20307&quot; value=&quot;273&quot;/&gt;&lt;/object&gt;&lt;object type=&quot;3&quot; unique_id=&quot;10011&quot;&gt;&lt;property id=&quot;20148&quot; value=&quot;5&quot;/&gt;&lt;property id=&quot;20300&quot; value=&quot;Slide 8 - &amp;quot;Problem Validation&amp;quot;&quot;/&gt;&lt;property id=&quot;20307&quot; value=&quot;269&quot;/&gt;&lt;/object&gt;&lt;object type=&quot;3&quot; unique_id=&quot;10012&quot;&gt;&lt;property id=&quot;20148&quot; value=&quot;5&quot;/&gt;&lt;property id=&quot;20300&quot; value=&quot;Slide 9 - &amp;quot;Conclusions&amp;quot;&quot;/&gt;&lt;property id=&quot;20307&quot; value=&quot;266&quot;/&gt;&lt;/object&gt;&lt;object type=&quot;3&quot; unique_id=&quot;10013&quot;&gt;&lt;property id=&quot;20148&quot; value=&quot;5&quot;/&gt;&lt;property id=&quot;20300&quot; value=&quot;Slide 10 - &amp;quot;Next Steps &amp;quot;&quot;/&gt;&lt;property id=&quot;20307&quot; value=&quot;267&quot;/&gt;&lt;/object&gt;&lt;object type=&quot;3&quot; unique_id=&quot;10014&quot;&gt;&lt;property id=&quot;20148&quot; value=&quot;5&quot;/&gt;&lt;property id=&quot;20300&quot; value=&quot;Slide 11 - &amp;quot;Thank you for your&amp;#x0D;&amp;#x0A;time and attention&amp;quot;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13652</TotalTime>
  <Words>714</Words>
  <Application>Microsoft Macintosh PowerPoint</Application>
  <PresentationFormat>Panoramiczny</PresentationFormat>
  <Paragraphs>100</Paragraphs>
  <Slides>16</Slides>
  <Notes>16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Times New Roman</vt:lpstr>
      <vt:lpstr>Wingdings</vt:lpstr>
      <vt:lpstr>Arial</vt:lpstr>
      <vt:lpstr>Motyw pakietu Office</vt:lpstr>
      <vt:lpstr> CAMERIMAGE  XIII Forum Prawnicze  X Muza a Temida  Bydgoszcz 14 listopada 2017 r.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bardzo za uwagę.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“Start with what you have, what you know and who you know”</dc:title>
  <dc:creator>Microsoft Office User</dc:creator>
  <cp:lastModifiedBy>lucyna sas</cp:lastModifiedBy>
  <cp:revision>152</cp:revision>
  <dcterms:created xsi:type="dcterms:W3CDTF">2016-09-04T18:45:38Z</dcterms:created>
  <dcterms:modified xsi:type="dcterms:W3CDTF">2017-11-14T10:31:26Z</dcterms:modified>
</cp:coreProperties>
</file>