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43"/>
  </p:notesMasterIdLst>
  <p:handoutMasterIdLst>
    <p:handoutMasterId r:id="rId44"/>
  </p:handoutMasterIdLst>
  <p:sldIdLst>
    <p:sldId id="256" r:id="rId8"/>
    <p:sldId id="257" r:id="rId9"/>
    <p:sldId id="260" r:id="rId10"/>
    <p:sldId id="350" r:id="rId11"/>
    <p:sldId id="349" r:id="rId12"/>
    <p:sldId id="351" r:id="rId13"/>
    <p:sldId id="355" r:id="rId14"/>
    <p:sldId id="361" r:id="rId15"/>
    <p:sldId id="356" r:id="rId16"/>
    <p:sldId id="358" r:id="rId17"/>
    <p:sldId id="282" r:id="rId18"/>
    <p:sldId id="364" r:id="rId19"/>
    <p:sldId id="313" r:id="rId20"/>
    <p:sldId id="365" r:id="rId21"/>
    <p:sldId id="368" r:id="rId22"/>
    <p:sldId id="369" r:id="rId23"/>
    <p:sldId id="371" r:id="rId24"/>
    <p:sldId id="372" r:id="rId25"/>
    <p:sldId id="370" r:id="rId26"/>
    <p:sldId id="373" r:id="rId27"/>
    <p:sldId id="375" r:id="rId28"/>
    <p:sldId id="374" r:id="rId29"/>
    <p:sldId id="316" r:id="rId30"/>
    <p:sldId id="317" r:id="rId31"/>
    <p:sldId id="319" r:id="rId32"/>
    <p:sldId id="322" r:id="rId33"/>
    <p:sldId id="342" r:id="rId34"/>
    <p:sldId id="343" r:id="rId35"/>
    <p:sldId id="345" r:id="rId36"/>
    <p:sldId id="326" r:id="rId37"/>
    <p:sldId id="328" r:id="rId38"/>
    <p:sldId id="329" r:id="rId39"/>
    <p:sldId id="378" r:id="rId40"/>
    <p:sldId id="379" r:id="rId41"/>
    <p:sldId id="335" r:id="rId42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150" d="100"/>
          <a:sy n="150" d="100"/>
        </p:scale>
        <p:origin x="560" y="-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E725A2-E7D5-3743-ACA3-9A01CDA767A7}" type="datetimeFigureOut">
              <a:rPr lang="pl-PL"/>
              <a:pPr>
                <a:defRPr/>
              </a:pPr>
              <a:t>13.11.2017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1E5CB9-8617-E04E-9F28-98CBB86F156F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l-PL" noProof="0"/>
              <a:t>Kliknij, aby edytować format notatek</a:t>
            </a:r>
            <a:endParaRPr noProof="0"/>
          </a:p>
        </p:txBody>
      </p:sp>
      <p:sp>
        <p:nvSpPr>
          <p:cNvPr id="25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lIns="0" tIns="0" rIns="0" bIns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&lt;główka&gt;</a:t>
            </a:r>
            <a:endParaRPr sz="1800">
              <a:latin typeface="+mn-lt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&lt;data/godzina&gt;</a:t>
            </a:r>
            <a:endParaRPr sz="1800">
              <a:latin typeface="+mn-lt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&lt;stopka&gt;</a:t>
            </a:r>
            <a:endParaRPr sz="1800">
              <a:latin typeface="+mn-lt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lIns="0" tIns="0" rIns="0" bIns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D71B4A49-DBAE-0041-B729-6740BE067335}" type="slidenum">
              <a:rPr lang="pl-PL"/>
              <a:pPr>
                <a:defRPr/>
              </a:pPr>
              <a:t>‹nr›</a:t>
            </a:fld>
            <a:endParaRPr sz="18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18434" name="CustomShape 2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51202" name="CustomShape 2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53250" name="CustomShape 2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55298" name="CustomShape 2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57346" name="CustomShape 2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59394" name="CustomShape 2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42" name="CustomShape 2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20482" name="CustomShape 2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36866" name="CustomShape 2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38914" name="CustomShape 2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40962" name="CustomShape 2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43010" name="CustomShape 2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45058" name="CustomShape 2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47106" name="CustomShape 2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49154" name="CustomShape 2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63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812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29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076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402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2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452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073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93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744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99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1315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69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7744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942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73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95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879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175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5823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9622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981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613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127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99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4584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426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786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93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819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765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6882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96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55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995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478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61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768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17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10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095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516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30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8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8503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0088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6040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34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23198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494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8255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8652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9947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730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97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06847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857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1585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93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9681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322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16634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9477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8401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210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376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115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7456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783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4669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4152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78007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007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03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26176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17628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77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6562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6057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1047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642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5811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18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47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x-none"/>
              <a:t>Kliknij, aby edytować format tekstu tytułu</a:t>
            </a:r>
            <a:endParaRPr lang="x-none" altLang="x-none"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Kliknij, aby edytować format tekstu konspektu</a:t>
            </a:r>
            <a:endParaRPr/>
          </a:p>
          <a:p>
            <a:pPr lvl="1"/>
            <a:r>
              <a:rPr lang="pl-PL"/>
              <a:t>Drugi poziom konspektu</a:t>
            </a:r>
            <a:endParaRPr/>
          </a:p>
          <a:p>
            <a:pPr lvl="2"/>
            <a:r>
              <a:rPr lang="pl-PL"/>
              <a:t>Trzeci poziom konspektu</a:t>
            </a:r>
            <a:endParaRPr/>
          </a:p>
          <a:p>
            <a:pPr lvl="3"/>
            <a:r>
              <a:rPr lang="pl-PL"/>
              <a:t>Czwarty poziom konspektu</a:t>
            </a:r>
            <a:endParaRPr/>
          </a:p>
          <a:p>
            <a:pPr lvl="4"/>
            <a:r>
              <a:rPr lang="pl-PL"/>
              <a:t>Piąty poziom konspektu</a:t>
            </a:r>
            <a:endParaRPr/>
          </a:p>
          <a:p>
            <a:pPr lvl="5"/>
            <a:r>
              <a:rPr lang="pl-PL"/>
              <a:t>Szósty poziom konspektu</a:t>
            </a:r>
            <a:endParaRPr/>
          </a:p>
          <a:p>
            <a:pPr lvl="6"/>
            <a:r>
              <a:rPr lang="pl-PL"/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823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x-none"/>
              <a:t>Kliknij, aby edytować format tekstu tytułu</a:t>
            </a:r>
            <a:endParaRPr lang="x-none" altLang="x-none"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Kliknij, aby edytować format tekstu konspektu</a:t>
            </a:r>
            <a:endParaRPr/>
          </a:p>
          <a:p>
            <a:pPr lvl="1"/>
            <a:r>
              <a:rPr lang="pl-PL"/>
              <a:t>Drugi poziom konspektu</a:t>
            </a:r>
            <a:endParaRPr/>
          </a:p>
          <a:p>
            <a:pPr lvl="2"/>
            <a:r>
              <a:rPr lang="pl-PL"/>
              <a:t>Trzeci poziom konspektu</a:t>
            </a:r>
            <a:endParaRPr/>
          </a:p>
          <a:p>
            <a:pPr lvl="3"/>
            <a:r>
              <a:rPr lang="pl-PL"/>
              <a:t>Czwarty poziom konspektu</a:t>
            </a:r>
            <a:endParaRPr/>
          </a:p>
          <a:p>
            <a:pPr lvl="4"/>
            <a:r>
              <a:rPr lang="pl-PL"/>
              <a:t>Piąty poziom konspektu</a:t>
            </a:r>
            <a:endParaRPr/>
          </a:p>
          <a:p>
            <a:pPr lvl="5"/>
            <a:r>
              <a:rPr lang="pl-PL"/>
              <a:t>Szósty poziom konspektu</a:t>
            </a:r>
            <a:endParaRPr/>
          </a:p>
          <a:p>
            <a:pPr lvl="6"/>
            <a:r>
              <a:rPr lang="pl-PL"/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82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x-none"/>
              <a:t>Kliknij, aby edytować format tekstu tytułu</a:t>
            </a:r>
            <a:endParaRPr lang="x-none" altLang="x-none"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Kliknij, aby edytować format tekstu konspektu</a:t>
            </a:r>
            <a:endParaRPr/>
          </a:p>
          <a:p>
            <a:pPr lvl="1"/>
            <a:r>
              <a:rPr lang="pl-PL"/>
              <a:t>Drugi poziom konspektu</a:t>
            </a:r>
            <a:endParaRPr/>
          </a:p>
          <a:p>
            <a:pPr lvl="2"/>
            <a:r>
              <a:rPr lang="pl-PL"/>
              <a:t>Trzeci poziom konspektu</a:t>
            </a:r>
            <a:endParaRPr/>
          </a:p>
          <a:p>
            <a:pPr lvl="3"/>
            <a:r>
              <a:rPr lang="pl-PL"/>
              <a:t>Czwarty poziom konspektu</a:t>
            </a:r>
            <a:endParaRPr/>
          </a:p>
          <a:p>
            <a:pPr lvl="4"/>
            <a:r>
              <a:rPr lang="pl-PL"/>
              <a:t>Piąty poziom konspektu</a:t>
            </a:r>
            <a:endParaRPr/>
          </a:p>
          <a:p>
            <a:pPr lvl="5"/>
            <a:r>
              <a:rPr lang="pl-PL"/>
              <a:t>Szósty poziom konspektu</a:t>
            </a:r>
            <a:endParaRPr/>
          </a:p>
          <a:p>
            <a:pPr lvl="6"/>
            <a:r>
              <a:rPr lang="pl-PL"/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825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x-none"/>
              <a:t>Kliknij, aby edytować format tekstu tytułu</a:t>
            </a:r>
            <a:endParaRPr lang="x-none" altLang="x-none"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4014788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Kliknij, aby edytować format tekstu konspektu</a:t>
            </a:r>
            <a:endParaRPr/>
          </a:p>
          <a:p>
            <a:pPr lvl="1"/>
            <a:r>
              <a:rPr lang="pl-PL"/>
              <a:t>Drugi poziom konspektu</a:t>
            </a:r>
            <a:endParaRPr/>
          </a:p>
          <a:p>
            <a:pPr lvl="2"/>
            <a:r>
              <a:rPr lang="pl-PL"/>
              <a:t>Trzeci poziom konspektu</a:t>
            </a:r>
            <a:endParaRPr/>
          </a:p>
          <a:p>
            <a:pPr lvl="3"/>
            <a:r>
              <a:rPr lang="pl-PL"/>
              <a:t>Czwarty poziom konspektu</a:t>
            </a:r>
            <a:endParaRPr/>
          </a:p>
          <a:p>
            <a:pPr lvl="4"/>
            <a:r>
              <a:rPr lang="pl-PL"/>
              <a:t>Piąty poziom konspektu</a:t>
            </a:r>
            <a:endParaRPr/>
          </a:p>
          <a:p>
            <a:pPr lvl="5"/>
            <a:r>
              <a:rPr lang="pl-PL"/>
              <a:t>Szósty poziom konspektu</a:t>
            </a:r>
            <a:endParaRPr/>
          </a:p>
          <a:p>
            <a:pPr lvl="6"/>
            <a:r>
              <a:rPr lang="pl-PL"/>
              <a:t>Siódmy poziom konspektu</a:t>
            </a:r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600" y="1604963"/>
            <a:ext cx="4016375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Kliknij, aby edytować format tekstu konspektu</a:t>
            </a:r>
            <a:endParaRPr/>
          </a:p>
          <a:p>
            <a:pPr lvl="1"/>
            <a:r>
              <a:rPr lang="pl-PL"/>
              <a:t>Drugi poziom konspektu</a:t>
            </a:r>
            <a:endParaRPr/>
          </a:p>
          <a:p>
            <a:pPr lvl="2"/>
            <a:r>
              <a:rPr lang="pl-PL"/>
              <a:t>Trzeci poziom konspektu</a:t>
            </a:r>
            <a:endParaRPr/>
          </a:p>
          <a:p>
            <a:pPr lvl="3"/>
            <a:r>
              <a:rPr lang="pl-PL"/>
              <a:t>Czwarty poziom konspektu</a:t>
            </a:r>
            <a:endParaRPr/>
          </a:p>
          <a:p>
            <a:pPr lvl="4"/>
            <a:r>
              <a:rPr lang="pl-PL"/>
              <a:t>Piąty poziom konspektu</a:t>
            </a:r>
            <a:endParaRPr/>
          </a:p>
          <a:p>
            <a:pPr lvl="5"/>
            <a:r>
              <a:rPr lang="pl-PL"/>
              <a:t>Szósty poziom konspektu</a:t>
            </a:r>
            <a:endParaRPr/>
          </a:p>
          <a:p>
            <a:pPr lvl="6"/>
            <a:r>
              <a:rPr lang="pl-PL"/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826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x-none"/>
              <a:t>Kliknij, aby edytować format tekstu tytułu</a:t>
            </a:r>
            <a:endParaRPr lang="x-none" altLang="x-none"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Kliknij, aby edytować format tekstu konspektu</a:t>
            </a:r>
            <a:endParaRPr/>
          </a:p>
          <a:p>
            <a:pPr lvl="1"/>
            <a:r>
              <a:rPr lang="pl-PL"/>
              <a:t>Drugi poziom konspektu</a:t>
            </a:r>
            <a:endParaRPr/>
          </a:p>
          <a:p>
            <a:pPr lvl="2"/>
            <a:r>
              <a:rPr lang="pl-PL"/>
              <a:t>Trzeci poziom konspektu</a:t>
            </a:r>
            <a:endParaRPr/>
          </a:p>
          <a:p>
            <a:pPr lvl="3"/>
            <a:r>
              <a:rPr lang="pl-PL"/>
              <a:t>Czwarty poziom konspektu</a:t>
            </a:r>
            <a:endParaRPr/>
          </a:p>
          <a:p>
            <a:pPr lvl="4"/>
            <a:r>
              <a:rPr lang="pl-PL"/>
              <a:t>Piąty poziom konspektu</a:t>
            </a:r>
            <a:endParaRPr/>
          </a:p>
          <a:p>
            <a:pPr lvl="5"/>
            <a:r>
              <a:rPr lang="pl-PL"/>
              <a:t>Szósty poziom konspektu</a:t>
            </a:r>
            <a:endParaRPr/>
          </a:p>
          <a:p>
            <a:pPr lvl="6"/>
            <a:r>
              <a:rPr lang="pl-PL"/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27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x-none"/>
              <a:t>Kliknij, aby edytować format tekstu tytułu</a:t>
            </a:r>
            <a:endParaRPr lang="x-none" altLang="x-none"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Kliknij, aby edytować format tekstu konspektu</a:t>
            </a:r>
            <a:endParaRPr/>
          </a:p>
          <a:p>
            <a:pPr lvl="1"/>
            <a:r>
              <a:rPr lang="pl-PL"/>
              <a:t>Drugi poziom konspektu</a:t>
            </a:r>
            <a:endParaRPr/>
          </a:p>
          <a:p>
            <a:pPr lvl="2"/>
            <a:r>
              <a:rPr lang="pl-PL"/>
              <a:t>Trzeci poziom konspektu</a:t>
            </a:r>
            <a:endParaRPr/>
          </a:p>
          <a:p>
            <a:pPr lvl="3"/>
            <a:r>
              <a:rPr lang="pl-PL"/>
              <a:t>Czwarty poziom konspektu</a:t>
            </a:r>
            <a:endParaRPr/>
          </a:p>
          <a:p>
            <a:pPr lvl="4"/>
            <a:r>
              <a:rPr lang="pl-PL"/>
              <a:t>Piąty poziom konspektu</a:t>
            </a:r>
            <a:endParaRPr/>
          </a:p>
          <a:p>
            <a:pPr lvl="5"/>
            <a:r>
              <a:rPr lang="pl-PL"/>
              <a:t>Szósty poziom konspektu</a:t>
            </a:r>
            <a:endParaRPr/>
          </a:p>
          <a:p>
            <a:pPr lvl="6"/>
            <a:r>
              <a:rPr lang="pl-PL"/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28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x-none"/>
              <a:t>Kliknij, aby edytować format tekstu tytułu</a:t>
            </a:r>
            <a:endParaRPr lang="x-none" altLang="x-none"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Kliknij, aby edytować format tekstu konspektu</a:t>
            </a:r>
            <a:endParaRPr/>
          </a:p>
          <a:p>
            <a:pPr lvl="1"/>
            <a:r>
              <a:rPr lang="pl-PL"/>
              <a:t>Drugi poziom konspektu</a:t>
            </a:r>
            <a:endParaRPr/>
          </a:p>
          <a:p>
            <a:pPr lvl="2"/>
            <a:r>
              <a:rPr lang="pl-PL"/>
              <a:t>Trzeci poziom konspektu</a:t>
            </a:r>
            <a:endParaRPr/>
          </a:p>
          <a:p>
            <a:pPr lvl="3"/>
            <a:r>
              <a:rPr lang="pl-PL"/>
              <a:t>Czwarty poziom konspektu</a:t>
            </a:r>
            <a:endParaRPr/>
          </a:p>
          <a:p>
            <a:pPr lvl="4"/>
            <a:r>
              <a:rPr lang="pl-PL"/>
              <a:t>Piąty poziom konspektu</a:t>
            </a:r>
            <a:endParaRPr/>
          </a:p>
          <a:p>
            <a:pPr lvl="5"/>
            <a:r>
              <a:rPr lang="pl-PL"/>
              <a:t>Szósty poziom konspektu</a:t>
            </a:r>
            <a:endParaRPr/>
          </a:p>
          <a:p>
            <a:pPr lvl="6"/>
            <a:r>
              <a:rPr lang="pl-PL"/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9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2.wmf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3.jpeg"/><Relationship Id="rId6" Type="http://schemas.openxmlformats.org/officeDocument/2006/relationships/image" Target="../media/image12.wmf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5.png"/><Relationship Id="rId6" Type="http://schemas.openxmlformats.org/officeDocument/2006/relationships/image" Target="../media/image12.wmf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2.wmf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wm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5" Type="http://schemas.openxmlformats.org/officeDocument/2006/relationships/image" Target="../media/image16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8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pn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rostoką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07988"/>
            <a:ext cx="898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CustomShape 1"/>
          <p:cNvSpPr>
            <a:spLocks noChangeArrowheads="1"/>
          </p:cNvSpPr>
          <p:nvPr/>
        </p:nvSpPr>
        <p:spPr bwMode="auto">
          <a:xfrm>
            <a:off x="100013" y="439738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1" name="CustomShape 2"/>
          <p:cNvSpPr>
            <a:spLocks noChangeArrowheads="1"/>
          </p:cNvSpPr>
          <p:nvPr/>
        </p:nvSpPr>
        <p:spPr bwMode="auto">
          <a:xfrm>
            <a:off x="677863" y="3252788"/>
            <a:ext cx="7769225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x-none" altLang="x-none"/>
          </a:p>
          <a:p>
            <a:pPr algn="ctr" eaLnBrk="1" hangingPunct="1">
              <a:lnSpc>
                <a:spcPct val="90000"/>
              </a:lnSpc>
            </a:pPr>
            <a:endParaRPr lang="x-none" altLang="x-none"/>
          </a:p>
          <a:p>
            <a:pPr algn="ctr" eaLnBrk="1" hangingPunct="1">
              <a:lnSpc>
                <a:spcPct val="90000"/>
              </a:lnSpc>
            </a:pPr>
            <a:r>
              <a:rPr lang="pl-PL" altLang="x-none" sz="2800">
                <a:solidFill>
                  <a:srgbClr val="000000"/>
                </a:solidFill>
                <a:latin typeface="Palatino Linotype" charset="0"/>
                <a:ea typeface="Courier New" charset="0"/>
                <a:cs typeface="Courier New" charset="0"/>
              </a:rPr>
              <a:t>Camerimage Forum 2017</a:t>
            </a:r>
            <a:endParaRPr lang="x-none" altLang="x-none">
              <a:latin typeface="Palatino Linotype" charset="0"/>
              <a:ea typeface="Courier New" charset="0"/>
              <a:cs typeface="Courier New" charset="0"/>
            </a:endParaRPr>
          </a:p>
          <a:p>
            <a:pPr algn="ctr" eaLnBrk="1" hangingPunct="1">
              <a:lnSpc>
                <a:spcPct val="90000"/>
              </a:lnSpc>
            </a:pPr>
            <a:endParaRPr lang="x-none" altLang="x-none">
              <a:latin typeface="Palatino Linotype" charset="0"/>
              <a:ea typeface="Courier New" charset="0"/>
              <a:cs typeface="Courier New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pl-PL" altLang="x-none" sz="1600">
                <a:solidFill>
                  <a:srgbClr val="000000"/>
                </a:solidFill>
                <a:latin typeface="Palatino Linotype" charset="0"/>
                <a:ea typeface="Courier New" charset="0"/>
                <a:cs typeface="Courier New" charset="0"/>
              </a:rPr>
              <a:t>Bydgoszcz, 14 listopada 2017 r.</a:t>
            </a:r>
            <a:endParaRPr lang="x-none" altLang="x-none">
              <a:latin typeface="Palatino Linotype" charset="0"/>
              <a:ea typeface="Courier New" charset="0"/>
              <a:cs typeface="Courier New" charset="0"/>
            </a:endParaRPr>
          </a:p>
        </p:txBody>
      </p:sp>
      <p:pic>
        <p:nvPicPr>
          <p:cNvPr id="1741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984250"/>
            <a:ext cx="39417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ustomShape 1"/>
          <p:cNvSpPr>
            <a:spLocks noChangeArrowheads="1"/>
          </p:cNvSpPr>
          <p:nvPr/>
        </p:nvSpPr>
        <p:spPr bwMode="auto">
          <a:xfrm>
            <a:off x="457200" y="133350"/>
            <a:ext cx="82264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/>
          </a:p>
          <a:p>
            <a:pPr algn="ctr" eaLnBrk="1" hangingPunct="1">
              <a:lnSpc>
                <a:spcPct val="90000"/>
              </a:lnSpc>
            </a:pPr>
            <a:endParaRPr lang="x-none" altLang="x-none"/>
          </a:p>
        </p:txBody>
      </p:sp>
      <p:sp>
        <p:nvSpPr>
          <p:cNvPr id="338" name="CustomShape 2"/>
          <p:cNvSpPr/>
          <p:nvPr/>
        </p:nvSpPr>
        <p:spPr>
          <a:xfrm>
            <a:off x="274638" y="895350"/>
            <a:ext cx="6397625" cy="5300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30723" name="Prostoką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54688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Prostokąt 1"/>
          <p:cNvSpPr>
            <a:spLocks noChangeArrowheads="1"/>
          </p:cNvSpPr>
          <p:nvPr/>
        </p:nvSpPr>
        <p:spPr bwMode="auto">
          <a:xfrm>
            <a:off x="42863" y="666750"/>
            <a:ext cx="88614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/>
            <a:endParaRPr lang="pl-PL" altLang="x-none" sz="1600" b="1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ctr" eaLnBrk="1" hangingPunct="1"/>
            <a:r>
              <a:rPr lang="pl-PL" altLang="x-none" sz="2400" b="1" dirty="0" smtClean="0">
                <a:latin typeface="Palatino Linotype" charset="0"/>
                <a:ea typeface="Palatino Linotype" charset="0"/>
                <a:cs typeface="Palatino Linotype" charset="0"/>
              </a:rPr>
              <a:t>UTWORY </a:t>
            </a:r>
            <a:r>
              <a:rPr lang="pl-PL" altLang="x-none" sz="2400" b="1" dirty="0">
                <a:latin typeface="Palatino Linotype" charset="0"/>
                <a:ea typeface="Palatino Linotype" charset="0"/>
                <a:cs typeface="Palatino Linotype" charset="0"/>
              </a:rPr>
              <a:t>OSIEROCONE</a:t>
            </a:r>
          </a:p>
          <a:p>
            <a:pPr algn="just" eaLnBrk="1" hangingPunct="1"/>
            <a:endParaRPr lang="pl-PL" altLang="x-none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 eaLnBrk="1" hangingPunct="1"/>
            <a:r>
              <a:rPr lang="pl-PL" altLang="x-none" sz="2400" dirty="0" smtClean="0">
                <a:latin typeface="Palatino Linotype" charset="0"/>
                <a:ea typeface="Palatino Linotype" charset="0"/>
                <a:cs typeface="Palatino Linotype" charset="0"/>
              </a:rPr>
              <a:t>Utwory znajdujące </a:t>
            </a:r>
            <a: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  <a:t>się w zbiorach archiwów, instytucji kultury, w tym filmowych i fonograficznych, bibliotek, muzeów itp., jeżeli uprawnieni, którym przysługują autorskie prawa majątkowe do tych utworów nie zostali ustaleni lub odnalezieni pomimo przeprowadzenia poszukiwań. Korzystanie z utworów osieroconych, jest dozwolone w celu realizacji służących interesowi publicznemu statutowych zadań ww. podmiotów </a:t>
            </a:r>
          </a:p>
          <a:p>
            <a:pPr algn="just" eaLnBrk="1" hangingPunct="1"/>
            <a:endParaRPr lang="pl-PL" altLang="x-none" sz="20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30726" name="Obraz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286" y="4301066"/>
            <a:ext cx="2671598" cy="229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ustomShape 1"/>
          <p:cNvSpPr>
            <a:spLocks noChangeArrowheads="1"/>
          </p:cNvSpPr>
          <p:nvPr/>
        </p:nvSpPr>
        <p:spPr bwMode="auto">
          <a:xfrm>
            <a:off x="457200" y="133350"/>
            <a:ext cx="82264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/>
          </a:p>
          <a:p>
            <a:pPr algn="ctr" eaLnBrk="1" hangingPunct="1">
              <a:lnSpc>
                <a:spcPct val="90000"/>
              </a:lnSpc>
            </a:pPr>
            <a:endParaRPr lang="x-none" altLang="x-none"/>
          </a:p>
        </p:txBody>
      </p:sp>
      <p:sp>
        <p:nvSpPr>
          <p:cNvPr id="443" name="CustomShape 2"/>
          <p:cNvSpPr/>
          <p:nvPr/>
        </p:nvSpPr>
        <p:spPr>
          <a:xfrm>
            <a:off x="195263" y="747713"/>
            <a:ext cx="8408987" cy="5302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 sz="2400" dirty="0">
              <a:latin typeface="Palatino Linotype" charset="0"/>
              <a:ea typeface="Lohit Hindi" charset="0"/>
              <a:cs typeface="Courier New" charset="0"/>
            </a:endParaRPr>
          </a:p>
          <a:p>
            <a:pPr eaLnBrk="1" hangingPunct="1"/>
            <a:r>
              <a:rPr lang="pl-PL" altLang="x-none" sz="2800" dirty="0" smtClean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domena </a:t>
            </a:r>
            <a:r>
              <a:rPr lang="pl-PL" altLang="x-none" sz="2800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publiczna – sfera  obejmująca każdy przejaw działalności twórczej niechroniony przez prawo autorskie</a:t>
            </a:r>
            <a:r>
              <a:rPr lang="pl-PL" altLang="x-none" sz="2800" dirty="0" smtClean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:</a:t>
            </a:r>
          </a:p>
          <a:p>
            <a:pPr eaLnBrk="1" hangingPunct="1"/>
            <a:endParaRPr lang="pl-PL" altLang="x-none" sz="2800" dirty="0">
              <a:solidFill>
                <a:srgbClr val="00000A"/>
              </a:solidFill>
              <a:latin typeface="Palatino Linotype" charset="0"/>
              <a:ea typeface="Lohit Hindi" charset="0"/>
              <a:cs typeface="Lohit Hindi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pl-PL" altLang="x-none" sz="2800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-nigdy nie podlegały ochronie</a:t>
            </a:r>
            <a:r>
              <a:rPr lang="pl-PL" altLang="x-none" sz="2800" dirty="0" smtClean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</a:pPr>
            <a:endParaRPr lang="pl-PL" altLang="x-none" sz="2800" dirty="0">
              <a:latin typeface="Palatino Linotype" charset="0"/>
              <a:ea typeface="Courier New" charset="0"/>
              <a:cs typeface="Courier New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pl-PL" altLang="x-none" sz="2800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-  nie są chronione ze względu na wyraźne postanowienia ustawowe (np. upływ czasu, urzędowe dokumenty, materiały, znaki i symbole);</a:t>
            </a:r>
            <a:endParaRPr lang="pl-PL" altLang="x-none" sz="2800" dirty="0">
              <a:latin typeface="Palatino Linotype" charset="0"/>
              <a:ea typeface="Courier New" charset="0"/>
              <a:cs typeface="Courier New" charset="0"/>
            </a:endParaRPr>
          </a:p>
          <a:p>
            <a:pPr eaLnBrk="1" hangingPunct="1"/>
            <a:endParaRPr lang="x-none" altLang="x-none" dirty="0"/>
          </a:p>
        </p:txBody>
      </p:sp>
      <p:pic>
        <p:nvPicPr>
          <p:cNvPr id="31747" name="Prostoką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54688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5829300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Obraz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66" y="4610630"/>
            <a:ext cx="224155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ustomShape 1"/>
          <p:cNvSpPr>
            <a:spLocks noChangeArrowheads="1"/>
          </p:cNvSpPr>
          <p:nvPr/>
        </p:nvSpPr>
        <p:spPr bwMode="auto">
          <a:xfrm>
            <a:off x="457200" y="133350"/>
            <a:ext cx="82264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/>
          </a:p>
          <a:p>
            <a:pPr algn="ctr" eaLnBrk="1" hangingPunct="1">
              <a:lnSpc>
                <a:spcPct val="90000"/>
              </a:lnSpc>
            </a:pPr>
            <a:endParaRPr lang="x-none" altLang="x-none"/>
          </a:p>
        </p:txBody>
      </p:sp>
      <p:sp>
        <p:nvSpPr>
          <p:cNvPr id="443" name="CustomShape 2"/>
          <p:cNvSpPr/>
          <p:nvPr/>
        </p:nvSpPr>
        <p:spPr>
          <a:xfrm>
            <a:off x="195263" y="747713"/>
            <a:ext cx="8408987" cy="5302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b="1" dirty="0">
                <a:solidFill>
                  <a:srgbClr val="00000A"/>
                </a:solidFill>
                <a:latin typeface="Palatino Linotype" charset="0"/>
                <a:ea typeface="Palatino Linotype" charset="0"/>
                <a:cs typeface="Palatino Linotype" charset="0"/>
              </a:rPr>
              <a:t>Autorskie prawa osobiste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b="1" dirty="0">
              <a:solidFill>
                <a:srgbClr val="00000A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b="1" dirty="0">
                <a:solidFill>
                  <a:srgbClr val="00000A"/>
                </a:solidFill>
                <a:latin typeface="Palatino Linotype" charset="0"/>
                <a:ea typeface="Palatino Linotype" charset="0"/>
                <a:cs typeface="Palatino Linotype" charset="0"/>
              </a:rPr>
              <a:t>Autorskie prawa majątkowe </a:t>
            </a:r>
            <a:r>
              <a:rPr lang="mr-IN" dirty="0">
                <a:solidFill>
                  <a:srgbClr val="00000A"/>
                </a:solidFill>
                <a:latin typeface="Palatino Linotype" charset="0"/>
                <a:ea typeface="Palatino Linotype" charset="0"/>
                <a:cs typeface="Palatino Linotype" charset="0"/>
              </a:rPr>
              <a:t>–</a:t>
            </a:r>
            <a:r>
              <a:rPr lang="pl-PL" dirty="0">
                <a:solidFill>
                  <a:srgbClr val="00000A"/>
                </a:solidFill>
                <a:latin typeface="Palatino Linotype" charset="0"/>
                <a:ea typeface="Palatino Linotype" charset="0"/>
                <a:cs typeface="Palatino Linotype" charset="0"/>
              </a:rPr>
              <a:t> wygaśnięcie </a:t>
            </a: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z </a:t>
            </a: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upływem lat </a:t>
            </a: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siedemdziesięciu</a:t>
            </a: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endParaRPr lang="pl-PL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Zasada 70 lat </a:t>
            </a:r>
            <a:r>
              <a:rPr lang="pl-PL" b="1" dirty="0">
                <a:latin typeface="Palatino Linotype" charset="0"/>
                <a:ea typeface="Palatino Linotype" charset="0"/>
                <a:cs typeface="Palatino Linotype" charset="0"/>
              </a:rPr>
              <a:t>od </a:t>
            </a:r>
            <a:r>
              <a:rPr lang="pl-PL" b="1" dirty="0">
                <a:latin typeface="Palatino Linotype" charset="0"/>
                <a:ea typeface="Palatino Linotype" charset="0"/>
                <a:cs typeface="Palatino Linotype" charset="0"/>
              </a:rPr>
              <a:t>śmierci twórcy, a do utworów współautorskich </a:t>
            </a: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od </a:t>
            </a: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śmierci współtwórcy, który przeżył pozostałych</a:t>
            </a: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Palatino Linotype" charset="0"/>
                <a:ea typeface="Palatino Linotype" charset="0"/>
                <a:cs typeface="Palatino Linotype" charset="0"/>
              </a:rPr>
              <a:t>W</a:t>
            </a:r>
            <a:r>
              <a:rPr lang="pl-PL" b="1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pl-PL" b="1" dirty="0">
                <a:latin typeface="Palatino Linotype" charset="0"/>
                <a:ea typeface="Palatino Linotype" charset="0"/>
                <a:cs typeface="Palatino Linotype" charset="0"/>
              </a:rPr>
              <a:t>odniesieniu do utworu, którego twórca nie jest znany </a:t>
            </a: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- od daty pierwszego </a:t>
            </a: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rozpowszechnienia.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W odniesieniu </a:t>
            </a: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do </a:t>
            </a:r>
            <a:r>
              <a:rPr lang="pl-PL" b="1" dirty="0">
                <a:latin typeface="Palatino Linotype" charset="0"/>
                <a:ea typeface="Palatino Linotype" charset="0"/>
                <a:cs typeface="Palatino Linotype" charset="0"/>
              </a:rPr>
              <a:t>utworu audiowizualnego </a:t>
            </a: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- od śmierci najpóźniej zmarłej z wymienionych osób: głównego reżysera, autora scenariusza, autora dialogów, kompozytora muzyki skomponowanej do utworu </a:t>
            </a: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audiowizualnego.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W odniesieniu </a:t>
            </a: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do </a:t>
            </a:r>
            <a:r>
              <a:rPr lang="pl-PL" b="1" dirty="0">
                <a:latin typeface="Palatino Linotype" charset="0"/>
                <a:ea typeface="Palatino Linotype" charset="0"/>
                <a:cs typeface="Palatino Linotype" charset="0"/>
              </a:rPr>
              <a:t>utworu słowno-muzycznego</a:t>
            </a: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, jeżeli utwór słowny i utwór muzyczny zostały stworzone specjalnie dla danego utworu słowno-muzycznego - od śmierci później zmarłej z wymienionych osób: autora utworu słownego albo kompozytora utworu </a:t>
            </a:r>
            <a:r>
              <a:rPr lang="pl-PL" dirty="0">
                <a:latin typeface="Palatino Linotype" charset="0"/>
                <a:ea typeface="Palatino Linotype" charset="0"/>
                <a:cs typeface="Palatino Linotype" charset="0"/>
              </a:rPr>
              <a:t>muzycznego.</a:t>
            </a:r>
            <a:endParaRPr lang="pl-PL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dirty="0">
              <a:latin typeface="+mn-lt"/>
              <a:ea typeface="+mn-ea"/>
              <a:cs typeface="+mn-cs"/>
            </a:endParaRPr>
          </a:p>
        </p:txBody>
      </p:sp>
      <p:pic>
        <p:nvPicPr>
          <p:cNvPr id="32771" name="Prostoką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54688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5829300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Obraz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443538"/>
            <a:ext cx="2611437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rostoką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43" name="CustomShape 3"/>
          <p:cNvSpPr>
            <a:spLocks noChangeArrowheads="1"/>
          </p:cNvSpPr>
          <p:nvPr/>
        </p:nvSpPr>
        <p:spPr bwMode="auto">
          <a:xfrm>
            <a:off x="174625" y="755650"/>
            <a:ext cx="773747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/>
            <a:r>
              <a:rPr lang="pl-PL" altLang="x-none" sz="2600" b="1" dirty="0" smtClean="0">
                <a:solidFill>
                  <a:srgbClr val="333333"/>
                </a:solidFill>
                <a:latin typeface="Palatino Linotype" charset="0"/>
                <a:ea typeface="Palatino Linotype" charset="0"/>
                <a:cs typeface="Palatino Linotype" charset="0"/>
              </a:rPr>
              <a:t>Link</a:t>
            </a:r>
          </a:p>
          <a:p>
            <a:pPr algn="ctr" eaLnBrk="1" hangingPunct="1"/>
            <a:endParaRPr lang="x-none" altLang="x-none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hangingPunct="1"/>
            <a: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  <a:t>WYROK </a:t>
            </a:r>
            <a:endParaRPr lang="pl-PL" altLang="x-none" sz="24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hangingPunct="1"/>
            <a:r>
              <a:rPr lang="pl-PL" altLang="x-none" sz="2400" dirty="0" smtClean="0">
                <a:solidFill>
                  <a:srgbClr val="333333"/>
                </a:solidFill>
                <a:latin typeface="Palatino Linotype" charset="0"/>
              </a:rPr>
              <a:t>Trybunału Sprawiedliwości </a:t>
            </a:r>
            <a:endParaRPr lang="x-none" altLang="x-none" sz="2400" dirty="0" smtClean="0">
              <a:latin typeface="Palatino Linotype" charset="0"/>
            </a:endParaRPr>
          </a:p>
          <a:p>
            <a:pPr eaLnBrk="1" hangingPunct="1"/>
            <a:r>
              <a:rPr lang="pl-PL" altLang="x-none" sz="2400" dirty="0" smtClean="0">
                <a:solidFill>
                  <a:srgbClr val="333333"/>
                </a:solidFill>
                <a:latin typeface="Palatino Linotype" charset="0"/>
              </a:rPr>
              <a:t>Unii Europejskiej</a:t>
            </a:r>
            <a: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  <a:t>z dnia 8 września 2016 r.</a:t>
            </a:r>
            <a:b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2400" dirty="0" smtClean="0">
                <a:latin typeface="Palatino Linotype" charset="0"/>
                <a:ea typeface="Palatino Linotype" charset="0"/>
                <a:cs typeface="Palatino Linotype" charset="0"/>
              </a:rPr>
              <a:t>C‑160/15</a:t>
            </a:r>
            <a: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  <a:t>GS Media BV </a:t>
            </a:r>
            <a:endParaRPr lang="pl-PL" altLang="x-none" sz="24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hangingPunct="1"/>
            <a:r>
              <a:rPr lang="pl-PL" altLang="x-none" sz="2400" dirty="0" smtClean="0">
                <a:latin typeface="Palatino Linotype" charset="0"/>
                <a:ea typeface="Palatino Linotype" charset="0"/>
                <a:cs typeface="Palatino Linotype" charset="0"/>
              </a:rPr>
              <a:t>przeciwko </a:t>
            </a:r>
            <a:endParaRPr lang="pl-PL" altLang="x-none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hangingPunct="1"/>
            <a:r>
              <a:rPr lang="pl-PL" altLang="x-none" sz="2400" dirty="0" err="1">
                <a:latin typeface="Palatino Linotype" charset="0"/>
                <a:ea typeface="Palatino Linotype" charset="0"/>
                <a:cs typeface="Palatino Linotype" charset="0"/>
              </a:rPr>
              <a:t>Sanoma</a:t>
            </a:r>
            <a: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  <a:t> Media </a:t>
            </a:r>
            <a:r>
              <a:rPr lang="pl-PL" altLang="x-none" sz="2400" dirty="0" err="1">
                <a:latin typeface="Palatino Linotype" charset="0"/>
                <a:ea typeface="Palatino Linotype" charset="0"/>
                <a:cs typeface="Palatino Linotype" charset="0"/>
              </a:rPr>
              <a:t>Netherlands</a:t>
            </a:r>
            <a: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  <a:t> BV, Playboy Enterprises International Inc., </a:t>
            </a:r>
            <a:r>
              <a:rPr lang="pl-PL" altLang="x-none" sz="2400" dirty="0" err="1">
                <a:latin typeface="Palatino Linotype" charset="0"/>
                <a:ea typeface="Palatino Linotype" charset="0"/>
                <a:cs typeface="Palatino Linotype" charset="0"/>
              </a:rPr>
              <a:t>Britt</a:t>
            </a:r>
            <a: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pl-PL" altLang="x-none" sz="2400" dirty="0" err="1">
                <a:latin typeface="Palatino Linotype" charset="0"/>
                <a:ea typeface="Palatino Linotype" charset="0"/>
                <a:cs typeface="Palatino Linotype" charset="0"/>
              </a:rPr>
              <a:t>Geertruidzie</a:t>
            </a:r>
            <a: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  <a:t> Dekker</a:t>
            </a:r>
            <a:r>
              <a:rPr lang="pl-PL" altLang="x-none" sz="2800" dirty="0"/>
              <a:t/>
            </a:r>
            <a:br>
              <a:rPr lang="pl-PL" altLang="x-none" sz="2800" dirty="0"/>
            </a:br>
            <a:endParaRPr lang="x-none" altLang="x-none" dirty="0">
              <a:latin typeface="Palatino Linotype" charset="0"/>
            </a:endParaRPr>
          </a:p>
        </p:txBody>
      </p:sp>
      <p:pic>
        <p:nvPicPr>
          <p:cNvPr id="35844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96" y="1427691"/>
            <a:ext cx="28606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rostoką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7891" name="CustomShape 3"/>
          <p:cNvSpPr>
            <a:spLocks noChangeArrowheads="1"/>
          </p:cNvSpPr>
          <p:nvPr/>
        </p:nvSpPr>
        <p:spPr bwMode="auto">
          <a:xfrm>
            <a:off x="174625" y="755650"/>
            <a:ext cx="773747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pl-PL" altLang="x-none" sz="1600" i="1" dirty="0">
                <a:solidFill>
                  <a:srgbClr val="333333"/>
                </a:solidFill>
                <a:latin typeface="Palatino Linotype" charset="0"/>
                <a:ea typeface="Palatino Linotype" charset="0"/>
                <a:cs typeface="Palatino Linotype" charset="0"/>
              </a:rPr>
              <a:t>Artykuł 3  dyrektywy  2001/29/WE</a:t>
            </a: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 stanowi:</a:t>
            </a:r>
            <a:b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dirty="0">
                <a:latin typeface="Palatino Linotype" charset="0"/>
                <a:ea typeface="Palatino Linotype" charset="0"/>
                <a:cs typeface="Palatino Linotype" charset="0"/>
              </a:rPr>
              <a:t>„1.      Państwa członkowskie powinny zapewnić autorom wyłączne prawo do zezwalania – lub </a:t>
            </a:r>
            <a:r>
              <a:rPr lang="pl-PL" altLang="x-none" dirty="0" smtClean="0">
                <a:latin typeface="Palatino Linotype" charset="0"/>
                <a:ea typeface="Palatino Linotype" charset="0"/>
                <a:cs typeface="Palatino Linotype" charset="0"/>
              </a:rPr>
              <a:t>zabraniania– </a:t>
            </a:r>
            <a:r>
              <a:rPr lang="pl-PL" altLang="x-none" dirty="0">
                <a:latin typeface="Palatino Linotype" charset="0"/>
                <a:ea typeface="Palatino Linotype" charset="0"/>
                <a:cs typeface="Palatino Linotype" charset="0"/>
              </a:rPr>
              <a:t>na jakiekolwiek publiczne udostępnianie ich utworów, drogą przewodową lub bezprzewodową, włączając podawanie do publicznej wiadomości ich utworów w taki sposób, że osoby postronne mają do nich dostęp w wybranym przez siebie miejscu i czasie.</a:t>
            </a:r>
            <a:br>
              <a:rPr lang="pl-PL" altLang="x-none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dirty="0">
                <a:latin typeface="Palatino Linotype" charset="0"/>
                <a:ea typeface="Palatino Linotype" charset="0"/>
                <a:cs typeface="Palatino Linotype" charset="0"/>
              </a:rPr>
              <a:t>[</a:t>
            </a:r>
            <a:r>
              <a:rPr lang="mr-IN" altLang="x-none" dirty="0">
                <a:latin typeface="Palatino Linotype" charset="0"/>
                <a:ea typeface="Palatino Linotype" charset="0"/>
                <a:cs typeface="Palatino Linotype" charset="0"/>
              </a:rPr>
              <a:t>…</a:t>
            </a:r>
            <a:r>
              <a:rPr lang="pl-PL" altLang="x-none" dirty="0">
                <a:latin typeface="Palatino Linotype" charset="0"/>
                <a:ea typeface="Palatino Linotype" charset="0"/>
                <a:cs typeface="Palatino Linotype" charset="0"/>
              </a:rPr>
              <a:t>]</a:t>
            </a:r>
            <a:br>
              <a:rPr lang="pl-PL" altLang="x-none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dirty="0">
                <a:latin typeface="Palatino Linotype" charset="0"/>
                <a:ea typeface="Palatino Linotype" charset="0"/>
                <a:cs typeface="Palatino Linotype" charset="0"/>
              </a:rPr>
              <a:t>3.      Czynności publicznego udostępniania utworów i podawania do publicznej wiadomości określone w niniejszym artykule nie powodują wyczerpania praw określonych w ust. 1 i 2”.</a:t>
            </a: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100" dirty="0"/>
              <a:t/>
            </a:r>
            <a:br>
              <a:rPr lang="pl-PL" altLang="x-none" sz="1100" dirty="0"/>
            </a:br>
            <a:r>
              <a:rPr lang="pl-PL" altLang="x-none" sz="1100" dirty="0"/>
              <a:t> </a:t>
            </a:r>
            <a:endParaRPr lang="x-none" altLang="x-none" sz="1100" dirty="0">
              <a:latin typeface="Palatino Linotype" charset="0"/>
            </a:endParaRPr>
          </a:p>
        </p:txBody>
      </p:sp>
      <p:pic>
        <p:nvPicPr>
          <p:cNvPr id="37892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Obraz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9" y="4292599"/>
            <a:ext cx="1746854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55" y="4386263"/>
            <a:ext cx="281305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rostoką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9939" name="CustomShape 3"/>
          <p:cNvSpPr>
            <a:spLocks noChangeArrowheads="1"/>
          </p:cNvSpPr>
          <p:nvPr/>
        </p:nvSpPr>
        <p:spPr bwMode="auto">
          <a:xfrm>
            <a:off x="174625" y="755650"/>
            <a:ext cx="875823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just" eaLnBrk="1" hangingPunct="1"/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GS Media prowadzi witrynę </a:t>
            </a:r>
            <a:r>
              <a:rPr lang="pl-PL" altLang="x-none" sz="1600" dirty="0" err="1">
                <a:latin typeface="Palatino Linotype" charset="0"/>
                <a:ea typeface="Palatino Linotype" charset="0"/>
                <a:cs typeface="Palatino Linotype" charset="0"/>
              </a:rPr>
              <a:t>GeenStijl</a:t>
            </a:r>
            <a:r>
              <a:rPr lang="pl-PL" altLang="x-none" sz="1600" dirty="0" smtClean="0">
                <a:latin typeface="Palatino Linotype" charset="0"/>
                <a:ea typeface="Palatino Linotype" charset="0"/>
                <a:cs typeface="Palatino Linotype" charset="0"/>
              </a:rPr>
              <a:t>, gdzie publikuje się „nowości</a:t>
            </a: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, ujawnione skandale i śledztwa dziennikarskie dotyczące interesujących tematów w tonie wesołego żartu” i którą codziennie odwiedza ponad 230 000 gości, co czyni ją jedną z dziesięciu najczęściej odwiedzanych witryn w </a:t>
            </a:r>
            <a:r>
              <a:rPr lang="pl-PL" altLang="x-none" sz="1600" dirty="0" smtClean="0">
                <a:latin typeface="Palatino Linotype" charset="0"/>
                <a:ea typeface="Palatino Linotype" charset="0"/>
                <a:cs typeface="Palatino Linotype" charset="0"/>
              </a:rPr>
              <a:t>Holandii.</a:t>
            </a:r>
            <a:endParaRPr lang="pl-PL" altLang="x-none" sz="16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 eaLnBrk="1" hangingPunct="1"/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Redakcja witryny </a:t>
            </a:r>
            <a:r>
              <a:rPr lang="pl-PL" altLang="x-none" sz="1600" dirty="0" err="1">
                <a:latin typeface="Palatino Linotype" charset="0"/>
                <a:ea typeface="Palatino Linotype" charset="0"/>
                <a:cs typeface="Palatino Linotype" charset="0"/>
              </a:rPr>
              <a:t>GeenStijl</a:t>
            </a: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pl-PL" altLang="x-none" sz="1600" dirty="0" smtClean="0">
                <a:latin typeface="Palatino Linotype" charset="0"/>
                <a:ea typeface="Palatino Linotype" charset="0"/>
                <a:cs typeface="Palatino Linotype" charset="0"/>
              </a:rPr>
              <a:t>otrzymała </a:t>
            </a: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informację, w której zawarto hiperłącze odsyłające do pliku elektronicznego zamieszczonego w australijskiej witrynie internetowej </a:t>
            </a:r>
            <a:r>
              <a:rPr lang="pl-PL" altLang="x-none" sz="1600" dirty="0" err="1" smtClean="0">
                <a:latin typeface="Palatino Linotype" charset="0"/>
                <a:ea typeface="Palatino Linotype" charset="0"/>
                <a:cs typeface="Palatino Linotype" charset="0"/>
              </a:rPr>
              <a:t>Filefactory.com</a:t>
            </a:r>
            <a:r>
              <a:rPr lang="pl-PL" altLang="x-none" sz="1600" dirty="0" smtClean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endParaRPr lang="pl-PL" altLang="x-none" sz="16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 eaLnBrk="1" hangingPunct="1"/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W dniu 27 października 2011 r. opublikowano w witrynie </a:t>
            </a:r>
            <a:r>
              <a:rPr lang="pl-PL" altLang="x-none" sz="1600" dirty="0" err="1">
                <a:latin typeface="Palatino Linotype" charset="0"/>
                <a:ea typeface="Palatino Linotype" charset="0"/>
                <a:cs typeface="Palatino Linotype" charset="0"/>
              </a:rPr>
              <a:t>GeenStijl</a:t>
            </a: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 artykuł dotyczący tych fotografii B.G. Dekker, zatytułowany „[…]! Zdjęcia […] nagiej [B.G.] Dekker”, na marginesie którego zawarto część jednej ze spornych fotografii i który kończył się tekstem „A teraz link do zdjęć, na które czekaliście”. Po kliknięciu na załączone do tego tekstu hiperłącze internauci byli przekierowywani do witryny </a:t>
            </a:r>
            <a:r>
              <a:rPr lang="pl-PL" altLang="x-none" sz="1600" dirty="0" err="1">
                <a:latin typeface="Palatino Linotype" charset="0"/>
                <a:ea typeface="Palatino Linotype" charset="0"/>
                <a:cs typeface="Palatino Linotype" charset="0"/>
              </a:rPr>
              <a:t>Filefactory</a:t>
            </a: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, w której kolejne hiperłącze pozwalało im na zapisanie jedenastu plików elektronicznych, z których każdy zawierał jedną ze wspomnianych fotografii.</a:t>
            </a:r>
          </a:p>
          <a:p>
            <a:pPr algn="just" eaLnBrk="1" hangingPunct="1"/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Po wezwaniu przez </a:t>
            </a:r>
            <a:r>
              <a:rPr lang="pl-PL" altLang="x-none" sz="1600" dirty="0" err="1">
                <a:latin typeface="Palatino Linotype" charset="0"/>
                <a:ea typeface="Palatino Linotype" charset="0"/>
                <a:cs typeface="Palatino Linotype" charset="0"/>
              </a:rPr>
              <a:t>Sanomę</a:t>
            </a: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 usunięto sporne fotografie z witryny </a:t>
            </a:r>
            <a:r>
              <a:rPr lang="pl-PL" altLang="x-none" sz="1600" dirty="0" err="1">
                <a:latin typeface="Palatino Linotype" charset="0"/>
                <a:ea typeface="Palatino Linotype" charset="0"/>
                <a:cs typeface="Palatino Linotype" charset="0"/>
              </a:rPr>
              <a:t>Filefactory</a:t>
            </a: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b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 Sporne fotografie zostały opublikowane w magazynie Playboy</a:t>
            </a:r>
            <a:r>
              <a:rPr lang="pl-PL" altLang="x-none" sz="1400" dirty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endParaRPr lang="x-none" altLang="x-none" sz="14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39940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19" y="5080000"/>
            <a:ext cx="1719219" cy="143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rostoką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987" name="CustomShape 3"/>
          <p:cNvSpPr>
            <a:spLocks noChangeArrowheads="1"/>
          </p:cNvSpPr>
          <p:nvPr/>
        </p:nvSpPr>
        <p:spPr bwMode="auto">
          <a:xfrm>
            <a:off x="174625" y="755650"/>
            <a:ext cx="773747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Sąd najwyższy </a:t>
            </a:r>
            <a:r>
              <a:rPr lang="pl-PL" altLang="x-none" sz="1600" dirty="0" smtClean="0">
                <a:latin typeface="Palatino Linotype" charset="0"/>
                <a:ea typeface="Palatino Linotype" charset="0"/>
                <a:cs typeface="Palatino Linotype" charset="0"/>
              </a:rPr>
              <a:t>Holandii </a:t>
            </a: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postanowił zawiesić postępowanie i zwrócić się do Trybunału z następującymi pytaniami:</a:t>
            </a:r>
            <a:b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  <a:t>Czy »publiczne udostępnianie« w rozumieniu art. 3 ust. 1 dyrektywy 2001/29 ma miejsce, gdy osoba inna niż podmiot praw autorskich za pomocą hiperłącza umieszczonego w prowadzonej przez nią witrynie internetowej odsyła do prowadzonej przez osobę trzecią witryny internetowej dostępnej dla wszystkich internautów, w której utwór udostępniono publiczności bez zezwolenia podmiotu praw autorskich?</a:t>
            </a:r>
            <a:b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  <a:t>Czy jest przy tym istotne to, czy utwór nie został już wcześniej udostępniony publiczności w inny sposób za zgodą podmiotu praw autorskich?</a:t>
            </a:r>
            <a:b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  <a:t>Czy ma znaczenie to, czy osoba wstawiająca hiperłącze wie lub powinna wiedzieć o braku zezwolenia podmiotu praw autorskich na umieszczenie utworu we wspomnianej w pytaniu pierwszym lit. a) witrynie internetowej osoby trzeciej i ewentualnie o fakcie, że utwór również w innym miejscu nie został wcześniej udostępniony publiczności za zgodą podmiotu prawa autorskich?</a:t>
            </a:r>
            <a:b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800" i="1" dirty="0"/>
              <a:t/>
            </a:r>
            <a:br>
              <a:rPr lang="pl-PL" altLang="x-none" sz="800" i="1" dirty="0"/>
            </a:br>
            <a:endParaRPr lang="x-none" altLang="x-none" sz="800" i="1" dirty="0">
              <a:latin typeface="Palatino Linotype" charset="0"/>
            </a:endParaRPr>
          </a:p>
        </p:txBody>
      </p:sp>
      <p:pic>
        <p:nvPicPr>
          <p:cNvPr id="4198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Obraz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5140325"/>
            <a:ext cx="3235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4978400"/>
            <a:ext cx="17208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rostoką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4035" name="CustomShape 3"/>
          <p:cNvSpPr>
            <a:spLocks noChangeArrowheads="1"/>
          </p:cNvSpPr>
          <p:nvPr/>
        </p:nvSpPr>
        <p:spPr bwMode="auto">
          <a:xfrm>
            <a:off x="174625" y="755650"/>
            <a:ext cx="773747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600" dirty="0">
                <a:solidFill>
                  <a:srgbClr val="333333"/>
                </a:solidFill>
                <a:latin typeface="Palatino Linotype" charset="0"/>
              </a:rPr>
              <a:t>ORZECZENIE C-466/12 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600" dirty="0">
                <a:solidFill>
                  <a:srgbClr val="333333"/>
                </a:solidFill>
                <a:latin typeface="Palatino Linotype" charset="0"/>
              </a:rPr>
              <a:t>Trybunału Sprawiedliwości 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600" dirty="0">
                <a:solidFill>
                  <a:srgbClr val="333333"/>
                </a:solidFill>
                <a:latin typeface="Palatino Linotype" charset="0"/>
              </a:rPr>
              <a:t>Unii Europejskiej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endParaRPr lang="x-none" altLang="x-none" dirty="0">
              <a:latin typeface="Palatino Linotype" charset="0"/>
            </a:endParaRPr>
          </a:p>
          <a:p>
            <a:pPr eaLnBrk="1" hangingPunct="1"/>
            <a:endParaRPr lang="pl-PL" altLang="x-none" dirty="0" smtClean="0">
              <a:latin typeface="Palatino Linotype" charset="0"/>
            </a:endParaRPr>
          </a:p>
          <a:p>
            <a:pPr eaLnBrk="1" hangingPunct="1"/>
            <a:endParaRPr lang="pl-PL" altLang="x-none" dirty="0">
              <a:latin typeface="Palatino Linotype" charset="0"/>
            </a:endParaRPr>
          </a:p>
          <a:p>
            <a:pPr eaLnBrk="1" hangingPunct="1"/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600" dirty="0">
                <a:solidFill>
                  <a:srgbClr val="333333"/>
                </a:solidFill>
                <a:latin typeface="Palatino Linotype" charset="0"/>
              </a:rPr>
              <a:t>- posługiwanie się linkiem jest równoznaczne 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600" dirty="0">
                <a:solidFill>
                  <a:srgbClr val="333333"/>
                </a:solidFill>
                <a:latin typeface="Palatino Linotype" charset="0"/>
              </a:rPr>
              <a:t>z udostępnianiem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600" dirty="0">
                <a:solidFill>
                  <a:srgbClr val="333333"/>
                </a:solidFill>
                <a:latin typeface="Palatino Linotype" charset="0"/>
              </a:rPr>
              <a:t>- takie udostępnianie jest możliwe 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600" dirty="0">
                <a:solidFill>
                  <a:srgbClr val="333333"/>
                </a:solidFill>
                <a:latin typeface="Palatino Linotype" charset="0"/>
              </a:rPr>
              <a:t>bez zgody autorów</a:t>
            </a:r>
            <a:endParaRPr lang="x-none" altLang="x-none" dirty="0">
              <a:latin typeface="Palatino Linotype" charset="0"/>
            </a:endParaRPr>
          </a:p>
        </p:txBody>
      </p:sp>
      <p:pic>
        <p:nvPicPr>
          <p:cNvPr id="44036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082675"/>
            <a:ext cx="286226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rostoką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6083" name="CustomShape 3"/>
          <p:cNvSpPr>
            <a:spLocks noChangeArrowheads="1"/>
          </p:cNvSpPr>
          <p:nvPr/>
        </p:nvSpPr>
        <p:spPr bwMode="auto">
          <a:xfrm>
            <a:off x="174625" y="755650"/>
            <a:ext cx="863123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just" eaLnBrk="1" hangingPunct="1"/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W sprawie </a:t>
            </a:r>
            <a:r>
              <a:rPr lang="pl-PL" altLang="x-none" sz="1600" dirty="0" err="1">
                <a:latin typeface="Palatino Linotype" charset="0"/>
                <a:ea typeface="Palatino Linotype" charset="0"/>
                <a:cs typeface="Palatino Linotype" charset="0"/>
              </a:rPr>
              <a:t>Svensson</a:t>
            </a: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> i in. (C‑466/12, EU:C:2014:76) Trybunał stwierdził, że: </a:t>
            </a:r>
            <a: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  <a:t>nie stanowi czynności „publicznego udostępniania” w rozumieniu udostępnienie na stronie internetowej linków, na które można kliknąć, odsyłających do utworów ogólnie dostępnych na innej stronie internetowej. </a:t>
            </a: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  <a:t>Jednakże z uzasadnienia powyższych orzeczeń wynika, że </a:t>
            </a:r>
            <a:r>
              <a:rPr lang="pl-PL" altLang="x-none" sz="1600" b="1" i="1" dirty="0">
                <a:latin typeface="Palatino Linotype" charset="0"/>
                <a:ea typeface="Palatino Linotype" charset="0"/>
                <a:cs typeface="Palatino Linotype" charset="0"/>
              </a:rPr>
              <a:t>Trybunał zamierzał w nich orzec jedynie w przedmiocie umieszczenia hiperłączy odsyłających do utworów, które zostały już swobodnie udostępnione w innej witrynie internetowej za zgodą podmiotu praw autorskich</a:t>
            </a:r>
            <a: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  <a:t>, a Trybunał stwierdził brak publicznego udostępniania ze względu na to, że rozpatrywana czynność udostępnienia nie została dokonana wśród nowej publiczności.</a:t>
            </a: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16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b="1" i="1" dirty="0">
                <a:latin typeface="Palatino Linotype" charset="0"/>
                <a:ea typeface="Palatino Linotype" charset="0"/>
                <a:cs typeface="Palatino Linotype" charset="0"/>
              </a:rPr>
              <a:t>W konsekwencji ani z wyroku z dnia 13 lutego 2014 r., </a:t>
            </a:r>
            <a:r>
              <a:rPr lang="pl-PL" altLang="x-none" sz="1600" b="1" i="1" dirty="0" err="1">
                <a:latin typeface="Palatino Linotype" charset="0"/>
                <a:ea typeface="Palatino Linotype" charset="0"/>
                <a:cs typeface="Palatino Linotype" charset="0"/>
              </a:rPr>
              <a:t>Svensson</a:t>
            </a:r>
            <a:r>
              <a:rPr lang="pl-PL" altLang="x-none" sz="1600" b="1" i="1" dirty="0">
                <a:latin typeface="Palatino Linotype" charset="0"/>
                <a:ea typeface="Palatino Linotype" charset="0"/>
                <a:cs typeface="Palatino Linotype" charset="0"/>
              </a:rPr>
              <a:t> i in. (C‑466/12, EU:C:2014:76), ani z postanowienia z dnia 21 października 2014 r., </a:t>
            </a:r>
            <a:r>
              <a:rPr lang="pl-PL" altLang="x-none" sz="1600" b="1" i="1" dirty="0" err="1">
                <a:latin typeface="Palatino Linotype" charset="0"/>
                <a:ea typeface="Palatino Linotype" charset="0"/>
                <a:cs typeface="Palatino Linotype" charset="0"/>
              </a:rPr>
              <a:t>BestWater</a:t>
            </a:r>
            <a:r>
              <a:rPr lang="pl-PL" altLang="x-none" sz="1600" b="1" i="1" dirty="0">
                <a:latin typeface="Palatino Linotype" charset="0"/>
                <a:ea typeface="Palatino Linotype" charset="0"/>
                <a:cs typeface="Palatino Linotype" charset="0"/>
              </a:rPr>
              <a:t> International (C‑348/13, niepublikowane, EU:C:2014:2315) nie można wywodzić, że umieszczenie w witrynie internetowej hiperłączy odsyłających do utworów chronionych, które zostały swobodnie udostępnione w innej witrynie internetowej, lecz bez zezwolenia podmiotów praw autorskich związanych z tymi utworami, jest co do zasady wyłączone z pojęcia „publicznego udostępniania” w rozumieniu art. 3 ust. 1 dyrektywy 2001/29</a:t>
            </a:r>
            <a:r>
              <a:rPr lang="pl-PL" altLang="x-none" sz="1400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  <a:endParaRPr lang="x-none" altLang="x-none" sz="14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46084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6927">
            <a:off x="5900975" y="5108472"/>
            <a:ext cx="2711029" cy="96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rostoką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8131" name="CustomShape 3"/>
          <p:cNvSpPr>
            <a:spLocks noChangeArrowheads="1"/>
          </p:cNvSpPr>
          <p:nvPr/>
        </p:nvSpPr>
        <p:spPr bwMode="auto">
          <a:xfrm>
            <a:off x="174625" y="755650"/>
            <a:ext cx="8748713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285750" indent="-285750" algn="just" eaLnBrk="1" hangingPunct="1">
              <a:buFontTx/>
              <a:buChar char="-"/>
            </a:pPr>
            <a:r>
              <a:rPr lang="pl-PL" altLang="x-none" sz="1400" i="1" dirty="0" smtClean="0">
                <a:latin typeface="Palatino Linotype" charset="0"/>
                <a:ea typeface="Palatino Linotype" charset="0"/>
                <a:cs typeface="Palatino Linotype" charset="0"/>
              </a:rPr>
              <a:t>Określenie </a:t>
            </a:r>
            <a:r>
              <a:rPr lang="pl-PL" altLang="x-none" sz="1400" i="1" dirty="0">
                <a:latin typeface="Palatino Linotype" charset="0"/>
                <a:ea typeface="Palatino Linotype" charset="0"/>
                <a:cs typeface="Palatino Linotype" charset="0"/>
              </a:rPr>
              <a:t>„publicznego udostępniania” wymaga zindywidualizowanej oceny </a:t>
            </a:r>
            <a:br>
              <a:rPr lang="pl-PL" altLang="x-none" sz="1400" i="1" dirty="0">
                <a:latin typeface="Palatino Linotype" charset="0"/>
                <a:ea typeface="Palatino Linotype" charset="0"/>
                <a:cs typeface="Palatino Linotype" charset="0"/>
              </a:rPr>
            </a:br>
            <a:endParaRPr lang="pl-PL" altLang="x-none" sz="1400" i="1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algn="just" eaLnBrk="1" hangingPunct="1">
              <a:buFontTx/>
              <a:buChar char="-"/>
            </a:pPr>
            <a:r>
              <a:rPr lang="pl-PL" altLang="x-none" sz="1400" i="1" dirty="0" smtClean="0">
                <a:latin typeface="Palatino Linotype" charset="0"/>
                <a:ea typeface="Palatino Linotype" charset="0"/>
                <a:cs typeface="Palatino Linotype" charset="0"/>
              </a:rPr>
              <a:t>należy </a:t>
            </a:r>
            <a:r>
              <a:rPr lang="pl-PL" altLang="x-none" sz="1400" i="1" dirty="0">
                <a:latin typeface="Palatino Linotype" charset="0"/>
                <a:ea typeface="Palatino Linotype" charset="0"/>
                <a:cs typeface="Palatino Linotype" charset="0"/>
              </a:rPr>
              <a:t>uwzględnić wiele uzupełniających się czynników, niemających charakteru autonomicznego i współzależnych od siebie. Ponieważ czynniki te mogą w zależności od różnych konkretnych sytuacji występować w bardzo różnym stopniu nasilenia</a:t>
            </a:r>
            <a:r>
              <a:rPr lang="pl-PL" altLang="x-none" sz="1400" i="1" dirty="0" smtClean="0">
                <a:latin typeface="Palatino Linotype" charset="0"/>
                <a:ea typeface="Palatino Linotype" charset="0"/>
                <a:cs typeface="Palatino Linotype" charset="0"/>
              </a:rPr>
              <a:t>,</a:t>
            </a:r>
          </a:p>
          <a:p>
            <a:pPr marL="285750" indent="-285750" algn="just" eaLnBrk="1" hangingPunct="1">
              <a:buFontTx/>
              <a:buChar char="-"/>
            </a:pPr>
            <a:endParaRPr lang="pl-PL" altLang="x-none" sz="1400" i="1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algn="just" eaLnBrk="1" hangingPunct="1">
              <a:buFontTx/>
              <a:buChar char="-"/>
            </a:pPr>
            <a:r>
              <a:rPr lang="pl-PL" altLang="x-none" sz="1400" i="1" dirty="0" smtClean="0">
                <a:latin typeface="Palatino Linotype" charset="0"/>
                <a:ea typeface="Palatino Linotype" charset="0"/>
                <a:cs typeface="Palatino Linotype" charset="0"/>
              </a:rPr>
              <a:t>wśród </a:t>
            </a:r>
            <a:r>
              <a:rPr lang="pl-PL" altLang="x-none" sz="1400" i="1" dirty="0">
                <a:latin typeface="Palatino Linotype" charset="0"/>
                <a:ea typeface="Palatino Linotype" charset="0"/>
                <a:cs typeface="Palatino Linotype" charset="0"/>
              </a:rPr>
              <a:t>tych czynników w pierwszej kolejności Trybunał podkreślił nieodzowną rolę użytkownika i zamierzony charakter jego działania. I tak dokonuje on czynności udostępnienia, gdy podejmuje działania w celu udzielenia swoim klientom dostępu do utworu chronionego, mając pełną świadomość konsekwencji tych </a:t>
            </a:r>
            <a:r>
              <a:rPr lang="pl-PL" altLang="x-none" sz="1400" i="1" dirty="0" smtClean="0">
                <a:latin typeface="Palatino Linotype" charset="0"/>
                <a:ea typeface="Palatino Linotype" charset="0"/>
                <a:cs typeface="Palatino Linotype" charset="0"/>
              </a:rPr>
              <a:t>działań,</a:t>
            </a:r>
          </a:p>
          <a:p>
            <a:pPr marL="285750" indent="-285750" eaLnBrk="1" hangingPunct="1">
              <a:buFontTx/>
              <a:buChar char="-"/>
            </a:pPr>
            <a:endParaRPr lang="pl-PL" altLang="x-none" sz="1400" i="1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pl-PL" altLang="x-none" sz="1400" i="1" dirty="0" smtClean="0">
                <a:latin typeface="Palatino Linotype" charset="0"/>
                <a:ea typeface="Palatino Linotype" charset="0"/>
                <a:cs typeface="Palatino Linotype" charset="0"/>
              </a:rPr>
              <a:t>pojęcie </a:t>
            </a:r>
            <a:r>
              <a:rPr lang="pl-PL" altLang="x-none" sz="1400" i="1" dirty="0">
                <a:latin typeface="Palatino Linotype" charset="0"/>
                <a:ea typeface="Palatino Linotype" charset="0"/>
                <a:cs typeface="Palatino Linotype" charset="0"/>
              </a:rPr>
              <a:t>„publiczności” dotyczy nieokreślonej liczby potencjalnych odbiorców i zakłada dodatkowo dość znaczną liczbę osób.</a:t>
            </a:r>
            <a:br>
              <a:rPr lang="pl-PL" altLang="x-none" sz="1400" i="1" dirty="0">
                <a:latin typeface="Palatino Linotype" charset="0"/>
                <a:ea typeface="Palatino Linotype" charset="0"/>
                <a:cs typeface="Palatino Linotype" charset="0"/>
              </a:rPr>
            </a:br>
            <a:endParaRPr lang="pl-PL" altLang="x-none" sz="14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48132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Obraz 30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17" y="3774546"/>
            <a:ext cx="20177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05" y="3885671"/>
            <a:ext cx="15557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ustomShape 1"/>
          <p:cNvSpPr>
            <a:spLocks noChangeArrowheads="1"/>
          </p:cNvSpPr>
          <p:nvPr/>
        </p:nvSpPr>
        <p:spPr bwMode="auto">
          <a:xfrm>
            <a:off x="549275" y="1646238"/>
            <a:ext cx="77676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/>
            <a:r>
              <a:rPr lang="pl-PL" altLang="x-none" sz="2200" b="1" i="1">
                <a:solidFill>
                  <a:srgbClr val="0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“</a:t>
            </a:r>
            <a:r>
              <a:rPr lang="pl-PL" altLang="x-none" b="1" i="1">
                <a:latin typeface="Palatino Linotype" charset="0"/>
                <a:ea typeface="Palatino Linotype" charset="0"/>
                <a:cs typeface="Palatino Linotype" charset="0"/>
              </a:rPr>
              <a:t>Film i media społecznościowe - nowe wyzwania prawa autorskiego</a:t>
            </a:r>
            <a:r>
              <a:rPr lang="pl-PL" altLang="x-none" sz="2200" b="1" i="1">
                <a:solidFill>
                  <a:srgbClr val="0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”</a:t>
            </a:r>
            <a:endParaRPr lang="x-none" altLang="x-none" i="1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ctr" eaLnBrk="1" hangingPunct="1"/>
            <a:endParaRPr lang="x-none" altLang="x-none">
              <a:latin typeface="Palatino Linotype" charset="0"/>
              <a:ea typeface="Courier New" charset="0"/>
              <a:cs typeface="Courier New" charset="0"/>
            </a:endParaRPr>
          </a:p>
          <a:p>
            <a:pPr algn="ctr" eaLnBrk="1" hangingPunct="1"/>
            <a:r>
              <a:rPr lang="pl-PL" altLang="x-none" sz="2400" b="1">
                <a:solidFill>
                  <a:srgbClr val="000000"/>
                </a:solidFill>
                <a:latin typeface="Palatino Linotype" charset="0"/>
                <a:ea typeface="Courier New" charset="0"/>
                <a:cs typeface="Courier New" charset="0"/>
              </a:rPr>
              <a:t>radca prawny Michał Trowski </a:t>
            </a:r>
            <a:endParaRPr lang="x-none" altLang="x-none">
              <a:latin typeface="Palatino Linotype" charset="0"/>
              <a:ea typeface="Courier New" charset="0"/>
              <a:cs typeface="Courier New" charset="0"/>
            </a:endParaRPr>
          </a:p>
        </p:txBody>
      </p:sp>
      <p:pic>
        <p:nvPicPr>
          <p:cNvPr id="19458" name="Prostoką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ustomShape 2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9460" name="Obraz 2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743200"/>
            <a:ext cx="73739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0575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Obraz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701925"/>
            <a:ext cx="73739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rostoką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0179" name="CustomShape 3"/>
          <p:cNvSpPr>
            <a:spLocks noChangeArrowheads="1"/>
          </p:cNvSpPr>
          <p:nvPr/>
        </p:nvSpPr>
        <p:spPr bwMode="auto">
          <a:xfrm>
            <a:off x="262731" y="639763"/>
            <a:ext cx="8748713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/>
            <a:r>
              <a:rPr lang="pl-PL" altLang="x-none" sz="1400" b="1" dirty="0">
                <a:latin typeface="Palatino Linotype" charset="0"/>
                <a:ea typeface="Palatino Linotype" charset="0"/>
                <a:cs typeface="Palatino Linotype" charset="0"/>
              </a:rPr>
              <a:t>WYROK</a:t>
            </a:r>
          </a:p>
          <a:p>
            <a:pPr eaLnBrk="1" hangingPunct="1"/>
            <a:endParaRPr lang="pl-PL" altLang="x-none" sz="1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 eaLnBrk="1" hangingPunct="1"/>
            <a:r>
              <a:rPr lang="pl-PL" altLang="x-none" i="1" dirty="0" smtClean="0">
                <a:latin typeface="Palatino Linotype" charset="0"/>
                <a:ea typeface="Palatino Linotype" charset="0"/>
                <a:cs typeface="Palatino Linotype" charset="0"/>
              </a:rPr>
              <a:t>1) Dla </a:t>
            </a:r>
            <a:r>
              <a:rPr lang="pl-PL" altLang="x-none" i="1" dirty="0">
                <a:latin typeface="Palatino Linotype" charset="0"/>
                <a:ea typeface="Palatino Linotype" charset="0"/>
                <a:cs typeface="Palatino Linotype" charset="0"/>
              </a:rPr>
              <a:t>celów zindywidualizowanej oceny istnienia „publicznego udostępniania” w rozumieniu art. 3 ust. 1 dyrektywy 2001/29 należy zatem – gdy umieszczenie hiperłącza odsyłającego do utworu swobodnie dostępnego w innej witrynie internetowej zostało dokonane przez osobę, która, </a:t>
            </a:r>
            <a:r>
              <a:rPr lang="pl-PL" altLang="x-none" b="1" i="1" dirty="0">
                <a:latin typeface="Palatino Linotype" charset="0"/>
                <a:ea typeface="Palatino Linotype" charset="0"/>
                <a:cs typeface="Palatino Linotype" charset="0"/>
              </a:rPr>
              <a:t>czyniąc to, nie działała w celu zarobkowym – uwzględnić okoliczność, że osoba ta nie wie, i nie może racjonalnie wiedzieć, iż ten utwór został opublikowany w Internecie bez zezwolenia podmiotu praw autorskich</a:t>
            </a:r>
            <a:r>
              <a:rPr lang="pl-PL" altLang="x-none" i="1" dirty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br>
              <a:rPr lang="pl-PL" altLang="x-none" i="1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i="1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i="1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i="1" dirty="0" smtClean="0">
                <a:latin typeface="Palatino Linotype" charset="0"/>
                <a:ea typeface="Palatino Linotype" charset="0"/>
                <a:cs typeface="Palatino Linotype" charset="0"/>
              </a:rPr>
              <a:t>2) Natomiast </a:t>
            </a:r>
            <a:r>
              <a:rPr lang="pl-PL" altLang="x-none" i="1" dirty="0">
                <a:latin typeface="Palatino Linotype" charset="0"/>
                <a:ea typeface="Palatino Linotype" charset="0"/>
                <a:cs typeface="Palatino Linotype" charset="0"/>
              </a:rPr>
              <a:t>gdy zostanie ustalone, że taka osoba wiedziała lub powinna była wiedzieć, iż hiperłącze, które zamieściła, umożliwia dostęp do utworu opublikowanego bezprawnie w Internecie – na przykład ze względu na fakt, że została o tym uprzedzona przez podmioty praw autorskich – należy stwierdzić, że udostępnienie tego linku stanowi „publiczne udostępnianie” w rozumieniu art. 3 ust. 1 dyrektywy 2001/29.</a:t>
            </a:r>
            <a:endParaRPr lang="x-none" altLang="x-none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50180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04" y="4444471"/>
            <a:ext cx="12001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rostoką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27" name="CustomShape 3"/>
          <p:cNvSpPr>
            <a:spLocks noChangeArrowheads="1"/>
          </p:cNvSpPr>
          <p:nvPr/>
        </p:nvSpPr>
        <p:spPr bwMode="auto">
          <a:xfrm>
            <a:off x="71438" y="755650"/>
            <a:ext cx="862171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just" eaLnBrk="1" hangingPunct="1"/>
            <a:r>
              <a:rPr lang="pl-PL" altLang="x-none" sz="14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14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i="1" dirty="0" smtClean="0">
                <a:latin typeface="Palatino Linotype" charset="0"/>
                <a:ea typeface="Palatino Linotype" charset="0"/>
                <a:cs typeface="Palatino Linotype" charset="0"/>
              </a:rPr>
              <a:t>3) gdy </a:t>
            </a:r>
            <a: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  <a:t>umieszczenie hiperłącza zostaje dokonane w celu zarobkowym, można oczekiwać od podmiotu dokonującego takiego umieszczenia, że przeprowadzi on niezbędne weryfikacje, aby upewnić się, że dany utwór nie został bezprawnie opublikowany w witrynie, do której odsyłają wspomniane hiperłącza, w związku z czym można domniemywać, iż to umieszczenie zostało dokonane z pełną świadomością tego, iż wspomniany utwór jest chroniony i ze świadomością ewentualnego braku zezwolenia podmiotu praw autorskich na publikację w Internecie. </a:t>
            </a:r>
            <a:r>
              <a:rPr lang="pl-PL" altLang="x-none" sz="1600" b="1" i="1" dirty="0">
                <a:latin typeface="Palatino Linotype" charset="0"/>
                <a:ea typeface="Palatino Linotype" charset="0"/>
                <a:cs typeface="Palatino Linotype" charset="0"/>
              </a:rPr>
              <a:t>W tych okolicznościach, i jeżeli to wzruszalne domniemanie nie zostanie obalone, czynność polegającą na umieszczeniu hiperłącza odsyłającego do utworu bezprawnie opublikowanego w Internecie należy uznać za stanowiącą „publiczne udostępnianie” </a:t>
            </a:r>
            <a: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  <a:t>w rozumieniu art. 3 ust. 1 dyrektywy 2001/29.</a:t>
            </a:r>
          </a:p>
          <a:p>
            <a:pPr algn="just" eaLnBrk="1" hangingPunct="1"/>
            <a: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1600" i="1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altLang="x-none" sz="1600" b="1" i="1" dirty="0">
                <a:latin typeface="Palatino Linotype" charset="0"/>
                <a:ea typeface="Palatino Linotype" charset="0"/>
                <a:cs typeface="Palatino Linotype" charset="0"/>
              </a:rPr>
              <a:t>Jednakże, wobec braku nowej publiczności, nie będzie </a:t>
            </a:r>
            <a:endParaRPr lang="pl-PL" altLang="x-none" sz="1600" b="1" i="1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 eaLnBrk="1" hangingPunct="1"/>
            <a:r>
              <a:rPr lang="pl-PL" altLang="x-none" sz="1600" b="1" i="1" dirty="0" smtClean="0">
                <a:latin typeface="Palatino Linotype" charset="0"/>
                <a:ea typeface="Palatino Linotype" charset="0"/>
                <a:cs typeface="Palatino Linotype" charset="0"/>
              </a:rPr>
              <a:t>miało </a:t>
            </a:r>
            <a:r>
              <a:rPr lang="pl-PL" altLang="x-none" sz="1600" b="1" i="1" dirty="0">
                <a:latin typeface="Palatino Linotype" charset="0"/>
                <a:ea typeface="Palatino Linotype" charset="0"/>
                <a:cs typeface="Palatino Linotype" charset="0"/>
              </a:rPr>
              <a:t>miejsca </a:t>
            </a:r>
            <a:r>
              <a:rPr lang="pl-PL" altLang="x-none" sz="1600" b="1" i="1" dirty="0" smtClean="0">
                <a:latin typeface="Palatino Linotype" charset="0"/>
                <a:ea typeface="Palatino Linotype" charset="0"/>
                <a:cs typeface="Palatino Linotype" charset="0"/>
              </a:rPr>
              <a:t>udostępnianie </a:t>
            </a:r>
            <a:r>
              <a:rPr lang="pl-PL" altLang="x-none" sz="1600" b="1" i="1" dirty="0">
                <a:latin typeface="Palatino Linotype" charset="0"/>
                <a:ea typeface="Palatino Linotype" charset="0"/>
                <a:cs typeface="Palatino Linotype" charset="0"/>
              </a:rPr>
              <a:t>„publiczności”, w której </a:t>
            </a:r>
            <a:endParaRPr lang="pl-PL" altLang="x-none" sz="1600" b="1" i="1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 eaLnBrk="1" hangingPunct="1"/>
            <a:r>
              <a:rPr lang="pl-PL" altLang="x-none" sz="1600" b="1" i="1" dirty="0" smtClean="0">
                <a:latin typeface="Palatino Linotype" charset="0"/>
                <a:ea typeface="Palatino Linotype" charset="0"/>
                <a:cs typeface="Palatino Linotype" charset="0"/>
              </a:rPr>
              <a:t>utwory</a:t>
            </a:r>
            <a:r>
              <a:rPr lang="pl-PL" altLang="x-none" sz="1600" b="1" i="1" dirty="0">
                <a:latin typeface="Palatino Linotype" charset="0"/>
                <a:ea typeface="Palatino Linotype" charset="0"/>
                <a:cs typeface="Palatino Linotype" charset="0"/>
              </a:rPr>
              <a:t>, do których dostęp </a:t>
            </a:r>
            <a:r>
              <a:rPr lang="pl-PL" altLang="x-none" sz="1600" b="1" i="1" dirty="0" smtClean="0">
                <a:latin typeface="Palatino Linotype" charset="0"/>
                <a:ea typeface="Palatino Linotype" charset="0"/>
                <a:cs typeface="Palatino Linotype" charset="0"/>
              </a:rPr>
              <a:t>umożliwiają </a:t>
            </a:r>
            <a:r>
              <a:rPr lang="pl-PL" altLang="x-none" sz="1600" b="1" i="1" dirty="0">
                <a:latin typeface="Palatino Linotype" charset="0"/>
                <a:ea typeface="Palatino Linotype" charset="0"/>
                <a:cs typeface="Palatino Linotype" charset="0"/>
              </a:rPr>
              <a:t>wspomniane </a:t>
            </a:r>
            <a:endParaRPr lang="pl-PL" altLang="x-none" sz="1600" b="1" i="1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 eaLnBrk="1" hangingPunct="1"/>
            <a:r>
              <a:rPr lang="pl-PL" altLang="x-none" sz="1600" b="1" i="1" dirty="0" smtClean="0">
                <a:latin typeface="Palatino Linotype" charset="0"/>
                <a:ea typeface="Palatino Linotype" charset="0"/>
                <a:cs typeface="Palatino Linotype" charset="0"/>
              </a:rPr>
              <a:t>hiperłącza</a:t>
            </a:r>
            <a:r>
              <a:rPr lang="pl-PL" altLang="x-none" sz="1600" b="1" i="1" dirty="0">
                <a:latin typeface="Palatino Linotype" charset="0"/>
                <a:ea typeface="Palatino Linotype" charset="0"/>
                <a:cs typeface="Palatino Linotype" charset="0"/>
              </a:rPr>
              <a:t>, zostały swobodnie udostępnione </a:t>
            </a:r>
            <a:r>
              <a:rPr lang="pl-PL" altLang="x-none" sz="1600" b="1" i="1" dirty="0" smtClean="0">
                <a:latin typeface="Palatino Linotype" charset="0"/>
                <a:ea typeface="Palatino Linotype" charset="0"/>
                <a:cs typeface="Palatino Linotype" charset="0"/>
              </a:rPr>
              <a:t>w </a:t>
            </a:r>
            <a:r>
              <a:rPr lang="pl-PL" altLang="x-none" sz="1600" b="1" i="1" dirty="0">
                <a:latin typeface="Palatino Linotype" charset="0"/>
                <a:ea typeface="Palatino Linotype" charset="0"/>
                <a:cs typeface="Palatino Linotype" charset="0"/>
              </a:rPr>
              <a:t>innej </a:t>
            </a:r>
            <a:endParaRPr lang="pl-PL" altLang="x-none" sz="1600" b="1" i="1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 eaLnBrk="1" hangingPunct="1"/>
            <a:r>
              <a:rPr lang="pl-PL" altLang="x-none" sz="1600" b="1" i="1" dirty="0" smtClean="0">
                <a:latin typeface="Palatino Linotype" charset="0"/>
                <a:ea typeface="Palatino Linotype" charset="0"/>
                <a:cs typeface="Palatino Linotype" charset="0"/>
              </a:rPr>
              <a:t>witrynie </a:t>
            </a:r>
            <a:r>
              <a:rPr lang="pl-PL" altLang="x-none" sz="1600" b="1" i="1" dirty="0">
                <a:latin typeface="Palatino Linotype" charset="0"/>
                <a:ea typeface="Palatino Linotype" charset="0"/>
                <a:cs typeface="Palatino Linotype" charset="0"/>
              </a:rPr>
              <a:t>internetowej za zgodą podmiotu praw </a:t>
            </a:r>
            <a:endParaRPr lang="pl-PL" altLang="x-none" sz="1600" b="1" i="1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 eaLnBrk="1" hangingPunct="1"/>
            <a:r>
              <a:rPr lang="pl-PL" altLang="x-none" sz="1600" b="1" i="1" dirty="0" smtClean="0">
                <a:latin typeface="Palatino Linotype" charset="0"/>
                <a:ea typeface="Palatino Linotype" charset="0"/>
                <a:cs typeface="Palatino Linotype" charset="0"/>
              </a:rPr>
              <a:t>autorskich</a:t>
            </a:r>
            <a:r>
              <a:rPr lang="pl-PL" altLang="x-none" sz="1400" dirty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endParaRPr lang="x-none" altLang="x-none" sz="14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5222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33" y="3595554"/>
            <a:ext cx="3337455" cy="250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rostoką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4275" name="CustomShape 3"/>
          <p:cNvSpPr>
            <a:spLocks noChangeArrowheads="1"/>
          </p:cNvSpPr>
          <p:nvPr/>
        </p:nvSpPr>
        <p:spPr bwMode="auto">
          <a:xfrm>
            <a:off x="174625" y="755650"/>
            <a:ext cx="8697913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just" eaLnBrk="1" hangingPunct="1"/>
            <a:r>
              <a:rPr lang="pl-PL" altLang="x-none" sz="2000" dirty="0">
                <a:latin typeface="Palatino Linotype" charset="0"/>
                <a:ea typeface="Palatino Linotype" charset="0"/>
                <a:cs typeface="Palatino Linotype" charset="0"/>
              </a:rPr>
              <a:t>spółka GS Media dokonała „publicznego udostępnienia”.</a:t>
            </a:r>
            <a:br>
              <a:rPr lang="pl-PL" altLang="x-none" sz="2000" dirty="0">
                <a:latin typeface="Palatino Linotype" charset="0"/>
                <a:ea typeface="Palatino Linotype" charset="0"/>
                <a:cs typeface="Palatino Linotype" charset="0"/>
              </a:rPr>
            </a:br>
            <a:endParaRPr lang="pl-PL" altLang="x-none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 eaLnBrk="1" hangingPunct="1"/>
            <a:r>
              <a:rPr lang="pl-PL" altLang="x-none" sz="2000" b="1" dirty="0">
                <a:latin typeface="Palatino Linotype" charset="0"/>
                <a:ea typeface="Palatino Linotype" charset="0"/>
                <a:cs typeface="Palatino Linotype" charset="0"/>
              </a:rPr>
              <a:t>„</a:t>
            </a:r>
            <a:r>
              <a:rPr lang="pl-PL" altLang="x-none" sz="2000" b="1" i="1" dirty="0">
                <a:latin typeface="Palatino Linotype" charset="0"/>
                <a:ea typeface="Palatino Linotype" charset="0"/>
                <a:cs typeface="Palatino Linotype" charset="0"/>
              </a:rPr>
              <a:t>art. 3 ust. 1 dyrektywy 2001/29 należy interpretować w ten sposób, że aby ustalić, czy fakt umieszczenia w witrynie internetowej hiperłączy odsyłających do utworów chronionych – swobodnie dostępnych w innej witrynie internetowej bez zezwolenia podmiotu praw autorskich – stanowi „publiczne udostępnianie” w rozumieniu tego przepisu, należy określić, czy te hiperłącza zostały udostępnione bez celu zarobkowego przez osobę, która nie wiedziała lub nie mogła racjonalnie wiedzieć o bezprawnym charakterze publikacji tych utworów w tej innej witrynie internetowej, czy też przeciwnie, wspomniane hiperłącza zostały udostępnione w celu zarobkowym, w której to sytuacji należy domniemywać istnienie tej wiedzy.”</a:t>
            </a:r>
          </a:p>
          <a:p>
            <a:pPr algn="just" eaLnBrk="1" hangingPunct="1"/>
            <a:r>
              <a:rPr lang="pl-PL" altLang="x-none" sz="2000" b="1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altLang="x-none" sz="2000" b="1" dirty="0">
                <a:latin typeface="Palatino Linotype" charset="0"/>
                <a:ea typeface="Palatino Linotype" charset="0"/>
                <a:cs typeface="Palatino Linotype" charset="0"/>
              </a:rPr>
            </a:br>
            <a:endParaRPr lang="x-none" altLang="x-none" sz="2000" b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54276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33" y="4679740"/>
            <a:ext cx="2717799" cy="152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rostoką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048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CustomShape 1"/>
          <p:cNvSpPr>
            <a:spLocks noChangeArrowheads="1"/>
          </p:cNvSpPr>
          <p:nvPr/>
        </p:nvSpPr>
        <p:spPr bwMode="auto">
          <a:xfrm>
            <a:off x="71438" y="500063"/>
            <a:ext cx="89249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6323" name="CustomShape 3"/>
          <p:cNvSpPr>
            <a:spLocks noChangeArrowheads="1"/>
          </p:cNvSpPr>
          <p:nvPr/>
        </p:nvSpPr>
        <p:spPr bwMode="auto">
          <a:xfrm>
            <a:off x="434975" y="793750"/>
            <a:ext cx="748506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pl-PL" altLang="x-none" sz="2800" b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Wyrok Sądu Apelacyjnego w Krakowie 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800" b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z dnia 20 lipca 2004 r. (I </a:t>
            </a:r>
            <a:r>
              <a:rPr lang="pl-PL" altLang="x-none" sz="2800" b="1" dirty="0" err="1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ACa</a:t>
            </a:r>
            <a:r>
              <a:rPr lang="pl-PL" altLang="x-none" sz="2800" b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 564/04)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400" i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Zamieszczenie „głębokiego” linku prowadzi 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400" i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do zwiększenia zbiorowości osób, które 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400" i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mogą zapoznać się z zawartością 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400" i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witryny, do której link odsyła; gdyby taki link 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400" i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nie został zamieszczony, dostęp do 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400" i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witryny, której dotyczyło odesłanie, wymagałby 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400" i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znajomości adresu tej witryny i podjęcia przez 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400" i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użytkownika Internetu odpowiednich 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400" i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czynności „wyszukiwawczych”</a:t>
            </a:r>
            <a:r>
              <a:rPr lang="pl-PL" altLang="x-none" sz="2000" i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.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endParaRPr lang="x-none" altLang="x-none" dirty="0"/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72" y="4072468"/>
            <a:ext cx="2023866" cy="17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29325"/>
            <a:ext cx="11541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rostoką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048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CustomShape 1"/>
          <p:cNvSpPr>
            <a:spLocks noChangeArrowheads="1"/>
          </p:cNvSpPr>
          <p:nvPr/>
        </p:nvSpPr>
        <p:spPr bwMode="auto">
          <a:xfrm>
            <a:off x="71438" y="500063"/>
            <a:ext cx="89249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8371" name="CustomShape 3"/>
          <p:cNvSpPr>
            <a:spLocks noChangeArrowheads="1"/>
          </p:cNvSpPr>
          <p:nvPr/>
        </p:nvSpPr>
        <p:spPr bwMode="auto">
          <a:xfrm>
            <a:off x="179388" y="836613"/>
            <a:ext cx="7772400" cy="64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8372" name="CustomShape 4"/>
          <p:cNvSpPr>
            <a:spLocks noChangeArrowheads="1"/>
          </p:cNvSpPr>
          <p:nvPr/>
        </p:nvSpPr>
        <p:spPr bwMode="auto">
          <a:xfrm>
            <a:off x="144463" y="792163"/>
            <a:ext cx="7875587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pl-PL" altLang="x-none" sz="2800" b="1">
                <a:solidFill>
                  <a:srgbClr val="000000"/>
                </a:solidFill>
                <a:latin typeface="Palatino Linotype" charset="0"/>
                <a:ea typeface="Lohit Hindi" charset="0"/>
                <a:cs typeface="Lohit Hindi" charset="0"/>
              </a:rPr>
              <a:t>Wyrok Sądu Apelacyjnego w </a:t>
            </a:r>
            <a:endParaRPr lang="x-none" altLang="x-none">
              <a:latin typeface="Palatino Linotype" charset="0"/>
            </a:endParaRPr>
          </a:p>
          <a:p>
            <a:pPr eaLnBrk="1" hangingPunct="1"/>
            <a:r>
              <a:rPr lang="pl-PL" altLang="x-none" sz="2800" b="1">
                <a:solidFill>
                  <a:srgbClr val="000000"/>
                </a:solidFill>
                <a:latin typeface="Palatino Linotype" charset="0"/>
                <a:ea typeface="Lohit Hindi" charset="0"/>
                <a:cs typeface="Lohit Hindi" charset="0"/>
              </a:rPr>
              <a:t>Warszawie z dnia 7 maja 2014 r.</a:t>
            </a:r>
            <a:endParaRPr lang="x-none" altLang="x-none">
              <a:latin typeface="Palatino Linotype" charset="0"/>
            </a:endParaRPr>
          </a:p>
          <a:p>
            <a:pPr eaLnBrk="1" hangingPunct="1"/>
            <a:r>
              <a:rPr lang="pl-PL" altLang="x-none" sz="2800" b="1">
                <a:solidFill>
                  <a:srgbClr val="000000"/>
                </a:solidFill>
                <a:latin typeface="Palatino Linotype" charset="0"/>
                <a:ea typeface="Lohit Hindi" charset="0"/>
                <a:cs typeface="Lohit Hindi" charset="0"/>
              </a:rPr>
              <a:t>I ACa 1663/13</a:t>
            </a:r>
            <a:endParaRPr lang="x-none" altLang="x-none">
              <a:latin typeface="Palatino Linotype" charset="0"/>
            </a:endParaRPr>
          </a:p>
          <a:p>
            <a:pPr eaLnBrk="1" hangingPunct="1"/>
            <a:r>
              <a:rPr lang="pl-PL" altLang="x-none" sz="2200" i="1">
                <a:solidFill>
                  <a:srgbClr val="000000"/>
                </a:solidFill>
                <a:latin typeface="Palatino Linotype" charset="0"/>
              </a:rPr>
              <a:t>Utwór nie był udostępniony jedynie osobom </a:t>
            </a:r>
            <a:endParaRPr lang="x-none" altLang="x-none">
              <a:latin typeface="Palatino Linotype" charset="0"/>
            </a:endParaRPr>
          </a:p>
          <a:p>
            <a:pPr eaLnBrk="1" hangingPunct="1"/>
            <a:r>
              <a:rPr lang="pl-PL" altLang="x-none" sz="2200" i="1">
                <a:solidFill>
                  <a:srgbClr val="000000"/>
                </a:solidFill>
                <a:latin typeface="Palatino Linotype" charset="0"/>
              </a:rPr>
              <a:t>oznaczonym przez pozwanego jako „Znajomi”, a dostępny  był bez ograniczeń.</a:t>
            </a:r>
            <a:endParaRPr lang="x-none" altLang="x-none">
              <a:latin typeface="Palatino Linotype" charset="0"/>
            </a:endParaRPr>
          </a:p>
          <a:p>
            <a:pPr eaLnBrk="1" hangingPunct="1"/>
            <a:r>
              <a:rPr lang="pl-PL" altLang="x-none" sz="2200" i="1">
                <a:solidFill>
                  <a:srgbClr val="000000"/>
                </a:solidFill>
                <a:latin typeface="Palatino Linotype" charset="0"/>
              </a:rPr>
              <a:t>(…) gdyby dostęp do utworu ograniczony został jedynie do zamkniętego kręgu użytkowników, to również nie powodowałoby to wprost oddalenia powództwa. W tym zakresie należałoby bowiem odnieść się do instytucji dozwolonego użytku, w szczególności art23 UPrAut, której stosowanie co do zasady wymaga wykazania osobistych związków.</a:t>
            </a:r>
            <a:endParaRPr lang="x-none" altLang="x-none">
              <a:latin typeface="Palatino Linotype" charset="0"/>
            </a:endParaRPr>
          </a:p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</p:txBody>
      </p:sp>
      <p:pic>
        <p:nvPicPr>
          <p:cNvPr id="58373" name="Obraz 6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739775"/>
            <a:ext cx="2163763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Obraz 6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5184775"/>
            <a:ext cx="43910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29325"/>
            <a:ext cx="11541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6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80" y="4932362"/>
            <a:ext cx="43910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rostoką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048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CustomShape 1"/>
          <p:cNvSpPr>
            <a:spLocks noChangeArrowheads="1"/>
          </p:cNvSpPr>
          <p:nvPr/>
        </p:nvSpPr>
        <p:spPr bwMode="auto">
          <a:xfrm>
            <a:off x="71438" y="500063"/>
            <a:ext cx="89249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0419" name="CustomShape 3"/>
          <p:cNvSpPr>
            <a:spLocks noChangeArrowheads="1"/>
          </p:cNvSpPr>
          <p:nvPr/>
        </p:nvSpPr>
        <p:spPr bwMode="auto">
          <a:xfrm>
            <a:off x="647700" y="2016125"/>
            <a:ext cx="770096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0420" name="CustomShape 4"/>
          <p:cNvSpPr>
            <a:spLocks noChangeArrowheads="1"/>
          </p:cNvSpPr>
          <p:nvPr/>
        </p:nvSpPr>
        <p:spPr bwMode="auto">
          <a:xfrm>
            <a:off x="71438" y="720725"/>
            <a:ext cx="76327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pl-PL" altLang="x-none" sz="3200" b="1">
                <a:solidFill>
                  <a:srgbClr val="333333"/>
                </a:solidFill>
                <a:latin typeface="Palatino Linotype" charset="0"/>
              </a:rPr>
              <a:t>Wyrok Sądu Apelacyjnego </a:t>
            </a:r>
            <a:endParaRPr lang="x-none" altLang="x-none">
              <a:latin typeface="Palatino Linotype" charset="0"/>
            </a:endParaRPr>
          </a:p>
          <a:p>
            <a:pPr eaLnBrk="1" hangingPunct="1"/>
            <a:r>
              <a:rPr lang="pl-PL" altLang="x-none" sz="3200" b="1">
                <a:solidFill>
                  <a:srgbClr val="333333"/>
                </a:solidFill>
                <a:latin typeface="Palatino Linotype" charset="0"/>
              </a:rPr>
              <a:t>w Katowicach z dnia 18 grudnia 2013 r. (V Aca 524/13)</a:t>
            </a:r>
            <a:endParaRPr lang="x-none" altLang="x-none">
              <a:latin typeface="Palatino Linotype" charset="0"/>
            </a:endParaRPr>
          </a:p>
          <a:p>
            <a:pPr eaLnBrk="1" hangingPunct="1"/>
            <a:r>
              <a:rPr lang="pl-PL" altLang="x-none" sz="3200">
                <a:solidFill>
                  <a:srgbClr val="000000"/>
                </a:solidFill>
                <a:latin typeface="Palatino Linotype" charset="0"/>
                <a:ea typeface="Lohit Hindi" charset="0"/>
                <a:cs typeface="Lohit Hindi" charset="0"/>
              </a:rPr>
              <a:t>Odpowiedzialność ponieść można za każde zamieszczenie linku - linki są czymś więcej aniżeli tylko zwykłym oznaczenie źródła i stanowią rozpowszechnianie.</a:t>
            </a:r>
            <a:endParaRPr lang="x-none" altLang="x-none">
              <a:latin typeface="Palatino Linotype" charset="0"/>
            </a:endParaRPr>
          </a:p>
        </p:txBody>
      </p:sp>
      <p:pic>
        <p:nvPicPr>
          <p:cNvPr id="60422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29325"/>
            <a:ext cx="11541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7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41668"/>
            <a:ext cx="3228975" cy="21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rostoką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2467" name="CustomShape 3"/>
          <p:cNvSpPr>
            <a:spLocks noChangeArrowheads="1"/>
          </p:cNvSpPr>
          <p:nvPr/>
        </p:nvSpPr>
        <p:spPr bwMode="auto">
          <a:xfrm>
            <a:off x="323850" y="908050"/>
            <a:ext cx="7340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</p:txBody>
      </p:sp>
      <p:sp>
        <p:nvSpPr>
          <p:cNvPr id="62468" name="CustomShape 4"/>
          <p:cNvSpPr>
            <a:spLocks noChangeArrowheads="1"/>
          </p:cNvSpPr>
          <p:nvPr/>
        </p:nvSpPr>
        <p:spPr bwMode="auto">
          <a:xfrm>
            <a:off x="149225" y="815975"/>
            <a:ext cx="601345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pl-PL" altLang="x-none" sz="2400" b="1" dirty="0">
                <a:solidFill>
                  <a:srgbClr val="333333"/>
                </a:solidFill>
                <a:latin typeface="Palatino Linotype" charset="0"/>
                <a:ea typeface="Palatino Linotype" charset="0"/>
                <a:cs typeface="Palatino Linotype" charset="0"/>
              </a:rPr>
              <a:t>Facebook </a:t>
            </a:r>
            <a:endParaRPr lang="pl-PL" altLang="x-none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hangingPunct="1"/>
            <a:endParaRPr lang="pl-PL" altLang="x-none" sz="2400" i="1" dirty="0" smtClean="0">
              <a:solidFill>
                <a:srgbClr val="00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hangingPunct="1"/>
            <a:r>
              <a:rPr lang="pl-PL" altLang="x-none" sz="2400" dirty="0" smtClean="0">
                <a:solidFill>
                  <a:srgbClr val="0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użytkownik </a:t>
            </a:r>
            <a:r>
              <a:rPr lang="pl-PL" altLang="x-none" sz="2400" dirty="0">
                <a:solidFill>
                  <a:srgbClr val="0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przyznaje </a:t>
            </a:r>
            <a:r>
              <a:rPr lang="pl-PL" altLang="x-none" sz="2400" dirty="0" smtClean="0">
                <a:solidFill>
                  <a:srgbClr val="0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niewyłączną</a:t>
            </a:r>
            <a:r>
              <a:rPr lang="pl-PL" altLang="x-none" sz="2400" dirty="0">
                <a:solidFill>
                  <a:srgbClr val="0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, zbywalną, </a:t>
            </a:r>
            <a:endParaRPr lang="pl-PL" altLang="x-none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hangingPunct="1"/>
            <a:r>
              <a:rPr lang="pl-PL" altLang="x-none" sz="2400" dirty="0">
                <a:solidFill>
                  <a:srgbClr val="0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obejmującą prawo do udzielania sublicencji, bezpłatną, światową licencję zezwalającą na wykorzystanie wszelkich treści objętych prawem, </a:t>
            </a:r>
            <a:endParaRPr lang="pl-PL" altLang="x-none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hangingPunct="1"/>
            <a:r>
              <a:rPr lang="pl-PL" altLang="x-none" sz="2400" dirty="0">
                <a:solidFill>
                  <a:srgbClr val="0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własności intelektualnej publikowanych przez niego w ramach </a:t>
            </a:r>
            <a:endParaRPr lang="pl-PL" altLang="x-none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hangingPunct="1"/>
            <a:r>
              <a:rPr lang="pl-PL" altLang="x-none" sz="2400" dirty="0">
                <a:solidFill>
                  <a:srgbClr val="0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serwisu Facebook lub w związku z </a:t>
            </a:r>
            <a:r>
              <a:rPr lang="pl-PL" altLang="x-none" sz="2400" dirty="0" smtClean="0">
                <a:solidFill>
                  <a:srgbClr val="0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nim</a:t>
            </a:r>
            <a:endParaRPr lang="pl-PL" altLang="x-none" sz="24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6246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29325"/>
            <a:ext cx="11541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Obraz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944688"/>
            <a:ext cx="2609850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Obraz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470400"/>
            <a:ext cx="22923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rostoką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3491" name="CustomShape 3"/>
          <p:cNvSpPr>
            <a:spLocks noChangeArrowheads="1"/>
          </p:cNvSpPr>
          <p:nvPr/>
        </p:nvSpPr>
        <p:spPr bwMode="auto">
          <a:xfrm>
            <a:off x="323850" y="908050"/>
            <a:ext cx="7340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</p:txBody>
      </p:sp>
      <p:sp>
        <p:nvSpPr>
          <p:cNvPr id="63492" name="CustomShape 4"/>
          <p:cNvSpPr>
            <a:spLocks noChangeArrowheads="1"/>
          </p:cNvSpPr>
          <p:nvPr/>
        </p:nvSpPr>
        <p:spPr bwMode="auto">
          <a:xfrm>
            <a:off x="323850" y="3657599"/>
            <a:ext cx="8634413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 dirty="0">
              <a:latin typeface="Palatino Linotype" charset="0"/>
            </a:endParaRPr>
          </a:p>
        </p:txBody>
      </p:sp>
      <p:pic>
        <p:nvPicPr>
          <p:cNvPr id="63493" name="Obraz 30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33" y="4475955"/>
            <a:ext cx="2401623" cy="168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29325"/>
            <a:ext cx="11541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Prostokąt 1"/>
          <p:cNvSpPr>
            <a:spLocks noChangeArrowheads="1"/>
          </p:cNvSpPr>
          <p:nvPr/>
        </p:nvSpPr>
        <p:spPr bwMode="auto">
          <a:xfrm>
            <a:off x="428625" y="801688"/>
            <a:ext cx="842327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just" eaLnBrk="1" hangingPunct="1"/>
            <a:r>
              <a:rPr lang="pl-PL" altLang="x-none" sz="2000" dirty="0">
                <a:latin typeface="Palatino Linotype" charset="0"/>
              </a:rPr>
              <a:t>Gdy użytkownik publikuje treści lub informacje, korzystając z ustawienia Publiczne, zezwala wszystkim, w tym osobom niebędącym użytkownikami Facebooka, na uzyskiwanie dostępu do tych informacji i wykorzystywanie ich, a także na wiązanie tych informacji z użytkownikiem (tj. jego imieniem i nazwiskiem oraz zdjęciem profilowym</a:t>
            </a:r>
            <a:r>
              <a:rPr lang="pl-PL" altLang="x-none" sz="2000" dirty="0" smtClean="0">
                <a:latin typeface="Palatino Linotype" charset="0"/>
              </a:rPr>
              <a:t>).</a:t>
            </a:r>
          </a:p>
          <a:p>
            <a:pPr algn="just" eaLnBrk="1" hangingPunct="1"/>
            <a:endParaRPr lang="pl-PL" altLang="x-none" sz="2000" dirty="0">
              <a:latin typeface="Palatino Linotype" charset="0"/>
            </a:endParaRPr>
          </a:p>
          <a:p>
            <a:pPr algn="just" eaLnBrk="1" hangingPunct="1"/>
            <a:r>
              <a:rPr lang="pl-PL" altLang="x-none" sz="2000" dirty="0" smtClean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W przypadku zgłoszenia </a:t>
            </a:r>
            <a:r>
              <a:rPr lang="pl-PL" altLang="x-none" sz="2000" b="1" dirty="0" smtClean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roszczeń -</a:t>
            </a:r>
            <a:r>
              <a:rPr lang="pl-PL" altLang="x-none" sz="2000" dirty="0" smtClean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 użytkownik </a:t>
            </a:r>
            <a:r>
              <a:rPr lang="pl-PL" altLang="x-none" sz="2000" b="1" dirty="0" smtClean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zwalnia FB z wszelkiej odpowiedzialności oraz zobowiązuje się zabezpieczyć przed stratami </a:t>
            </a:r>
            <a:r>
              <a:rPr lang="pl-PL" altLang="x-none" sz="2000" dirty="0" smtClean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wynikającymi z odszkodowań, strat i wydatków jakiegokolwiek rodzaju (w tym uzasadnionych opłat i kosztów prawnych) dotyczących takiego roszczenia.</a:t>
            </a:r>
            <a:endParaRPr lang="x-none" altLang="x-none" sz="2000" dirty="0" smtClean="0">
              <a:latin typeface="Palatino Linotype" charset="0"/>
            </a:endParaRPr>
          </a:p>
          <a:p>
            <a:pPr eaLnBrk="1" hangingPunct="1"/>
            <a:endParaRPr lang="pl-PL" altLang="x-none" dirty="0">
              <a:latin typeface="Palatino Linotyp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rostoką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4515" name="CustomShape 3"/>
          <p:cNvSpPr>
            <a:spLocks noChangeArrowheads="1"/>
          </p:cNvSpPr>
          <p:nvPr/>
        </p:nvSpPr>
        <p:spPr bwMode="auto">
          <a:xfrm>
            <a:off x="323850" y="908050"/>
            <a:ext cx="7340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</p:txBody>
      </p:sp>
      <p:sp>
        <p:nvSpPr>
          <p:cNvPr id="64516" name="CustomShape 4"/>
          <p:cNvSpPr>
            <a:spLocks noChangeArrowheads="1"/>
          </p:cNvSpPr>
          <p:nvPr/>
        </p:nvSpPr>
        <p:spPr bwMode="auto">
          <a:xfrm>
            <a:off x="149225" y="815975"/>
            <a:ext cx="8634413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pl-PL" altLang="x-none" sz="2000" dirty="0">
              <a:solidFill>
                <a:srgbClr val="00000A"/>
              </a:solidFill>
              <a:latin typeface="Palatino Linotype" charset="0"/>
              <a:ea typeface="Lohit Hindi" charset="0"/>
              <a:cs typeface="Lohit Hindi" charset="0"/>
            </a:endParaRPr>
          </a:p>
          <a:p>
            <a:pPr eaLnBrk="1" hangingPunct="1"/>
            <a:r>
              <a:rPr lang="pl-PL" altLang="x-none" sz="2000" dirty="0" smtClean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- użytkownik </a:t>
            </a:r>
            <a:r>
              <a:rPr lang="pl-PL" altLang="x-none" sz="2000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zobowiązany jest do rozwiązywania wszelkich </a:t>
            </a:r>
            <a:endParaRPr lang="pl-PL" altLang="x-none" sz="2000" dirty="0">
              <a:latin typeface="Palatino Linotype" charset="0"/>
            </a:endParaRPr>
          </a:p>
          <a:p>
            <a:pPr eaLnBrk="1" hangingPunct="1"/>
            <a:r>
              <a:rPr lang="pl-PL" altLang="x-none" sz="2000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roszczeń, podstaw powództwa lub sporów (roszczenia) </a:t>
            </a:r>
            <a:r>
              <a:rPr lang="pl-PL" altLang="x-none" sz="2000" b="1" dirty="0" smtClean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wyłącznie </a:t>
            </a:r>
            <a:r>
              <a:rPr lang="pl-PL" altLang="x-none" sz="2000" b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w </a:t>
            </a:r>
            <a:r>
              <a:rPr lang="pl-PL" altLang="x-none" sz="2000" b="1" dirty="0" smtClean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Kalifornii. </a:t>
            </a:r>
          </a:p>
          <a:p>
            <a:pPr eaLnBrk="1" hangingPunct="1"/>
            <a:endParaRPr lang="pl-PL" altLang="x-none" sz="2000" b="1" dirty="0">
              <a:solidFill>
                <a:srgbClr val="00000A"/>
              </a:solidFill>
              <a:latin typeface="Palatino Linotype" charset="0"/>
              <a:ea typeface="Lohit Hindi" charset="0"/>
              <a:cs typeface="Lohit Hindi" charset="0"/>
            </a:endParaRPr>
          </a:p>
          <a:p>
            <a:pPr eaLnBrk="1" hangingPunct="1"/>
            <a:r>
              <a:rPr lang="pl-PL" altLang="x-none" sz="2000" b="1" dirty="0" smtClean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- wszelkie </a:t>
            </a:r>
            <a:r>
              <a:rPr lang="pl-PL" altLang="x-none" sz="2000" b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spory </a:t>
            </a:r>
            <a:r>
              <a:rPr lang="pl-PL" altLang="x-none" sz="2000" b="1" dirty="0" smtClean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pomiędzy </a:t>
            </a:r>
            <a:r>
              <a:rPr lang="pl-PL" altLang="x-none" sz="2000" b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serwisem a użytkownikiem podlegają </a:t>
            </a:r>
            <a:endParaRPr lang="pl-PL" altLang="x-none" sz="2000" dirty="0">
              <a:latin typeface="Palatino Linotype" charset="0"/>
            </a:endParaRPr>
          </a:p>
          <a:p>
            <a:pPr eaLnBrk="1" hangingPunct="1"/>
            <a:r>
              <a:rPr lang="pl-PL" altLang="x-none" sz="2000" b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przepisom prawa stanu Kalifornia</a:t>
            </a:r>
            <a:r>
              <a:rPr lang="pl-PL" altLang="x-none" sz="2000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, bez względu na </a:t>
            </a:r>
            <a:endParaRPr lang="pl-PL" altLang="x-none" sz="2000" dirty="0">
              <a:latin typeface="Palatino Linotype" charset="0"/>
            </a:endParaRPr>
          </a:p>
          <a:p>
            <a:pPr eaLnBrk="1" hangingPunct="1"/>
            <a:r>
              <a:rPr lang="pl-PL" altLang="x-none" sz="2000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przepisy prawa </a:t>
            </a:r>
            <a:r>
              <a:rPr lang="pl-PL" altLang="x-none" sz="2000" dirty="0" smtClean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kolizyjnego</a:t>
            </a:r>
            <a:r>
              <a:rPr lang="pl-PL" altLang="x-none" dirty="0" smtClean="0">
                <a:latin typeface="Palatino Linotype" charset="0"/>
              </a:rPr>
              <a:t>.</a:t>
            </a:r>
            <a:endParaRPr lang="pl-PL" altLang="x-none" sz="2000" dirty="0">
              <a:latin typeface="Palatino Linotype" charset="0"/>
            </a:endParaRPr>
          </a:p>
        </p:txBody>
      </p:sp>
      <p:pic>
        <p:nvPicPr>
          <p:cNvPr id="64517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29325"/>
            <a:ext cx="11541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Obraz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23" y="3543251"/>
            <a:ext cx="2226978" cy="22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stomShape 4"/>
          <p:cNvSpPr>
            <a:spLocks noChangeArrowheads="1"/>
          </p:cNvSpPr>
          <p:nvPr/>
        </p:nvSpPr>
        <p:spPr bwMode="auto">
          <a:xfrm>
            <a:off x="3994150" y="3970338"/>
            <a:ext cx="4870450" cy="1819275"/>
          </a:xfrm>
          <a:prstGeom prst="parallelogram">
            <a:avLst>
              <a:gd name="adj" fmla="val 127883"/>
            </a:avLst>
          </a:prstGeom>
          <a:solidFill>
            <a:srgbClr val="92D050"/>
          </a:solidFill>
          <a:ln w="25560">
            <a:solidFill>
              <a:srgbClr val="92D050"/>
            </a:solidFill>
            <a:round/>
            <a:headEnd/>
            <a:tailEnd/>
          </a:ln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/>
            <a:r>
              <a:rPr lang="pl-PL" altLang="x-none">
                <a:solidFill>
                  <a:srgbClr val="FFFFFF"/>
                </a:solidFill>
              </a:rPr>
              <a:t>Klauzula niedozwolona ?</a:t>
            </a:r>
            <a:endParaRPr lang="x-none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rostoką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6563" name="CustomShape 3"/>
          <p:cNvSpPr>
            <a:spLocks noChangeArrowheads="1"/>
          </p:cNvSpPr>
          <p:nvPr/>
        </p:nvSpPr>
        <p:spPr bwMode="auto">
          <a:xfrm>
            <a:off x="323850" y="908050"/>
            <a:ext cx="7340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</p:txBody>
      </p:sp>
      <p:sp>
        <p:nvSpPr>
          <p:cNvPr id="66564" name="CustomShape 4"/>
          <p:cNvSpPr>
            <a:spLocks noChangeArrowheads="1"/>
          </p:cNvSpPr>
          <p:nvPr/>
        </p:nvSpPr>
        <p:spPr bwMode="auto">
          <a:xfrm>
            <a:off x="149225" y="815975"/>
            <a:ext cx="8634413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pl-PL" altLang="x-none" sz="2400" b="1" i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Art. 3a. Ustawy o świadczeniu usług </a:t>
            </a:r>
            <a:endParaRPr lang="pl-PL" altLang="x-none" sz="2400" dirty="0">
              <a:latin typeface="Palatino Linotype" charset="0"/>
            </a:endParaRPr>
          </a:p>
          <a:p>
            <a:pPr eaLnBrk="1" hangingPunct="1"/>
            <a:r>
              <a:rPr lang="pl-PL" altLang="x-none" sz="2400" b="1" i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drogą elektroniczną</a:t>
            </a:r>
            <a:endParaRPr lang="pl-PL" altLang="x-none" sz="2400" dirty="0">
              <a:latin typeface="Palatino Linotype" charset="0"/>
            </a:endParaRPr>
          </a:p>
          <a:p>
            <a:pPr eaLnBrk="1" hangingPunct="1"/>
            <a:endParaRPr lang="pl-PL" altLang="x-none" sz="2400" dirty="0">
              <a:latin typeface="Palatino Linotype" charset="0"/>
            </a:endParaRPr>
          </a:p>
          <a:p>
            <a:pPr eaLnBrk="1" hangingPunct="1"/>
            <a:r>
              <a:rPr lang="pl-PL" altLang="x-none" sz="2400" i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Świadczenie usług drogą elektroniczną podlega prawu </a:t>
            </a:r>
            <a:endParaRPr lang="pl-PL" altLang="x-none" sz="2400" dirty="0">
              <a:latin typeface="Palatino Linotype" charset="0"/>
            </a:endParaRPr>
          </a:p>
          <a:p>
            <a:pPr eaLnBrk="1" hangingPunct="1"/>
            <a:r>
              <a:rPr lang="pl-PL" altLang="x-none" sz="2400" i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państwa członkowskiego Unii Europejskiej, na którego </a:t>
            </a:r>
            <a:endParaRPr lang="pl-PL" altLang="x-none" sz="2400" dirty="0">
              <a:latin typeface="Palatino Linotype" charset="0"/>
            </a:endParaRPr>
          </a:p>
          <a:p>
            <a:pPr eaLnBrk="1" hangingPunct="1"/>
            <a:r>
              <a:rPr lang="pl-PL" altLang="x-none" sz="2400" i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terytorium usługodawca ma siedzibę.</a:t>
            </a:r>
            <a:endParaRPr lang="pl-PL" altLang="x-none" sz="2400" dirty="0">
              <a:latin typeface="Palatino Linotype" charset="0"/>
            </a:endParaRPr>
          </a:p>
          <a:p>
            <a:pPr eaLnBrk="1" hangingPunct="1"/>
            <a:r>
              <a:rPr lang="pl-PL" altLang="x-none" sz="2400" i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Przepisu tego nie stosuje się do ochrony praw autorskich</a:t>
            </a:r>
            <a:endParaRPr lang="pl-PL" altLang="x-none" sz="2400" dirty="0">
              <a:latin typeface="Palatino Linotype" charset="0"/>
            </a:endParaRPr>
          </a:p>
          <a:p>
            <a:pPr eaLnBrk="1" hangingPunct="1"/>
            <a:r>
              <a:rPr lang="pl-PL" altLang="x-none" sz="2400" i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i praw pokrewnych.</a:t>
            </a:r>
            <a:endParaRPr lang="pl-PL" altLang="x-none" sz="2400" dirty="0">
              <a:latin typeface="Palatino Linotype" charset="0"/>
            </a:endParaRPr>
          </a:p>
          <a:p>
            <a:pPr eaLnBrk="1" hangingPunct="1"/>
            <a:endParaRPr lang="pl-PL" altLang="x-none" sz="2400" dirty="0">
              <a:latin typeface="Palatino Linotype" charset="0"/>
            </a:endParaRPr>
          </a:p>
          <a:p>
            <a:pPr algn="just" eaLnBrk="1" hangingPunct="1"/>
            <a:r>
              <a:rPr lang="pl-PL" altLang="x-none" sz="2200" i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 art. 385</a:t>
            </a:r>
            <a:r>
              <a:rPr lang="pl-PL" altLang="x-none" sz="3800" i="1" baseline="22000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3</a:t>
            </a:r>
            <a:r>
              <a:rPr lang="pl-PL" altLang="x-none" sz="2200" i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 pkt. 23 Kodeksu cywilnego wprost </a:t>
            </a:r>
            <a:endParaRPr lang="pl-PL" altLang="x-none" sz="2400" dirty="0">
              <a:latin typeface="Palatino Linotype" charset="0"/>
            </a:endParaRPr>
          </a:p>
          <a:p>
            <a:pPr algn="just" eaLnBrk="1" hangingPunct="1"/>
            <a:r>
              <a:rPr lang="pl-PL" altLang="x-none" sz="2200" i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wskazuje, że niedozwolone jest postanowienie umowne, które </a:t>
            </a:r>
            <a:endParaRPr lang="pl-PL" altLang="x-none" sz="2400" dirty="0">
              <a:latin typeface="Palatino Linotype" charset="0"/>
            </a:endParaRPr>
          </a:p>
          <a:p>
            <a:pPr algn="just" eaLnBrk="1" hangingPunct="1"/>
            <a:r>
              <a:rPr lang="pl-PL" altLang="x-none" sz="2200" i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wyłącza jurysdykcję sądów polskich w odniesieniu do </a:t>
            </a:r>
            <a:endParaRPr lang="pl-PL" altLang="x-none" sz="2400" dirty="0">
              <a:latin typeface="Palatino Linotype" charset="0"/>
            </a:endParaRPr>
          </a:p>
          <a:p>
            <a:pPr algn="just" eaLnBrk="1" hangingPunct="1"/>
            <a:r>
              <a:rPr lang="pl-PL" altLang="x-none" sz="2200" i="1" dirty="0">
                <a:solidFill>
                  <a:srgbClr val="00000A"/>
                </a:solidFill>
                <a:latin typeface="Palatino Linotype" charset="0"/>
                <a:ea typeface="Lohit Hindi" charset="0"/>
                <a:cs typeface="Lohit Hindi" charset="0"/>
              </a:rPr>
              <a:t>stosunków umownych z konsumentem</a:t>
            </a:r>
            <a:endParaRPr lang="pl-PL" altLang="x-none" sz="2400" dirty="0">
              <a:latin typeface="Palatino Linotype" charset="0"/>
            </a:endParaRPr>
          </a:p>
          <a:p>
            <a:pPr eaLnBrk="1" hangingPunct="1"/>
            <a:endParaRPr lang="x-none" altLang="x-none" dirty="0">
              <a:latin typeface="Palatino Linotype" charset="0"/>
            </a:endParaRPr>
          </a:p>
        </p:txBody>
      </p:sp>
      <p:pic>
        <p:nvPicPr>
          <p:cNvPr id="66565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29325"/>
            <a:ext cx="11541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Obraz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3475038"/>
            <a:ext cx="497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ustomShape 1"/>
          <p:cNvSpPr>
            <a:spLocks noChangeArrowheads="1"/>
          </p:cNvSpPr>
          <p:nvPr/>
        </p:nvSpPr>
        <p:spPr bwMode="auto">
          <a:xfrm>
            <a:off x="571500" y="214313"/>
            <a:ext cx="7769225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SzPct val="25000"/>
              <a:buFont typeface="StarSymbol" charset="0"/>
              <a:buChar char="l"/>
            </a:pPr>
            <a:r>
              <a:rPr lang="pl-PL" altLang="x-none" sz="1700">
                <a:solidFill>
                  <a:srgbClr val="404040"/>
                </a:solidFill>
                <a:ea typeface="Times New Roman" charset="0"/>
                <a:cs typeface="Times New Roman" charset="0"/>
              </a:rPr>
              <a:t> </a:t>
            </a:r>
            <a:endParaRPr lang="x-none" altLang="x-none"/>
          </a:p>
          <a:p>
            <a:pPr eaLnBrk="1" hangingPunct="1">
              <a:lnSpc>
                <a:spcPct val="90000"/>
              </a:lnSpc>
            </a:pPr>
            <a:endParaRPr lang="x-none" altLang="x-none"/>
          </a:p>
        </p:txBody>
      </p:sp>
      <p:sp>
        <p:nvSpPr>
          <p:cNvPr id="21506" name="CustomShape 3"/>
          <p:cNvSpPr>
            <a:spLocks noChangeArrowheads="1"/>
          </p:cNvSpPr>
          <p:nvPr/>
        </p:nvSpPr>
        <p:spPr bwMode="auto">
          <a:xfrm>
            <a:off x="1646238" y="1279525"/>
            <a:ext cx="37465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</p:txBody>
      </p:sp>
      <p:pic>
        <p:nvPicPr>
          <p:cNvPr id="21507" name="Prostoką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ustomShape 4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1509" name="Obraz 2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398713"/>
            <a:ext cx="351472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0575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54688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Prostokąt 1"/>
          <p:cNvSpPr>
            <a:spLocks noChangeArrowheads="1"/>
          </p:cNvSpPr>
          <p:nvPr/>
        </p:nvSpPr>
        <p:spPr bwMode="auto">
          <a:xfrm>
            <a:off x="989013" y="1165225"/>
            <a:ext cx="689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pl-PL" altLang="x-none" dirty="0"/>
              <a:t>Więcej informacji i więcej kanałów dystrybucji. </a:t>
            </a:r>
          </a:p>
        </p:txBody>
      </p:sp>
      <p:pic>
        <p:nvPicPr>
          <p:cNvPr id="21513" name="Obraz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2379663"/>
            <a:ext cx="33591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rostoką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587" name="CustomShape 3"/>
          <p:cNvSpPr>
            <a:spLocks noChangeArrowheads="1"/>
          </p:cNvSpPr>
          <p:nvPr/>
        </p:nvSpPr>
        <p:spPr bwMode="auto">
          <a:xfrm>
            <a:off x="179388" y="669925"/>
            <a:ext cx="7916862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588" name="CustomShape 4"/>
          <p:cNvSpPr>
            <a:spLocks noChangeArrowheads="1"/>
          </p:cNvSpPr>
          <p:nvPr/>
        </p:nvSpPr>
        <p:spPr bwMode="auto">
          <a:xfrm>
            <a:off x="4512734" y="4301067"/>
            <a:ext cx="4153960" cy="1836737"/>
          </a:xfrm>
          <a:prstGeom prst="parallelogram">
            <a:avLst>
              <a:gd name="adj" fmla="val 127940"/>
            </a:avLst>
          </a:prstGeom>
          <a:solidFill>
            <a:srgbClr val="FF0000"/>
          </a:solidFill>
          <a:ln w="25560">
            <a:solidFill>
              <a:srgbClr val="FF0000"/>
            </a:solidFill>
            <a:round/>
            <a:headEnd/>
            <a:tailEnd/>
          </a:ln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/>
            <a:r>
              <a:rPr lang="pl-PL" altLang="x-none">
                <a:solidFill>
                  <a:srgbClr val="FFFFFF"/>
                </a:solidFill>
              </a:rPr>
              <a:t>licencja</a:t>
            </a:r>
            <a:endParaRPr lang="x-none" altLang="x-none"/>
          </a:p>
        </p:txBody>
      </p:sp>
      <p:sp>
        <p:nvSpPr>
          <p:cNvPr id="67589" name="CustomShape 5"/>
          <p:cNvSpPr>
            <a:spLocks noChangeArrowheads="1"/>
          </p:cNvSpPr>
          <p:nvPr/>
        </p:nvSpPr>
        <p:spPr bwMode="auto">
          <a:xfrm>
            <a:off x="-3576638" y="-2201863"/>
            <a:ext cx="7915276" cy="618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pl-PL" altLang="x-none" sz="2000" i="1">
                <a:solidFill>
                  <a:srgbClr val="333333"/>
                </a:solidFill>
                <a:latin typeface="Corbel" charset="0"/>
              </a:rPr>
              <a:t>P; </a:t>
            </a:r>
            <a:endParaRPr lang="x-none" altLang="x-none"/>
          </a:p>
          <a:p>
            <a:pPr eaLnBrk="1" hangingPunct="1"/>
            <a:endParaRPr lang="x-none" altLang="x-none"/>
          </a:p>
        </p:txBody>
      </p:sp>
      <p:sp>
        <p:nvSpPr>
          <p:cNvPr id="67590" name="CustomShape 6"/>
          <p:cNvSpPr>
            <a:spLocks noChangeArrowheads="1"/>
          </p:cNvSpPr>
          <p:nvPr/>
        </p:nvSpPr>
        <p:spPr bwMode="auto">
          <a:xfrm>
            <a:off x="-3576638" y="-2201863"/>
            <a:ext cx="7915276" cy="618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pl-PL" altLang="x-none" sz="2000" i="1">
                <a:solidFill>
                  <a:srgbClr val="333333"/>
                </a:solidFill>
                <a:latin typeface="Corbel" charset="0"/>
              </a:rPr>
              <a:t>P; </a:t>
            </a:r>
            <a:endParaRPr lang="x-none" altLang="x-none"/>
          </a:p>
          <a:p>
            <a:pPr eaLnBrk="1" hangingPunct="1"/>
            <a:endParaRPr lang="x-none" altLang="x-none"/>
          </a:p>
        </p:txBody>
      </p:sp>
      <p:sp>
        <p:nvSpPr>
          <p:cNvPr id="67591" name="CustomShape 7"/>
          <p:cNvSpPr>
            <a:spLocks noChangeArrowheads="1"/>
          </p:cNvSpPr>
          <p:nvPr/>
        </p:nvSpPr>
        <p:spPr bwMode="auto">
          <a:xfrm>
            <a:off x="131763" y="744538"/>
            <a:ext cx="8751887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pl-PL" altLang="x-none" sz="2000" dirty="0">
                <a:solidFill>
                  <a:srgbClr val="333333"/>
                </a:solidFill>
                <a:latin typeface="Palatino Linotype" charset="0"/>
              </a:rPr>
              <a:t>Przesyłając do YouTube lub zamieszczając w jego witrynach Treści, 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r>
              <a:rPr lang="pl-PL" altLang="x-none" sz="2000" dirty="0">
                <a:solidFill>
                  <a:srgbClr val="333333"/>
                </a:solidFill>
                <a:latin typeface="Palatino Linotype" charset="0"/>
              </a:rPr>
              <a:t>użytkownik udziela: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endParaRPr lang="x-none" altLang="x-none" dirty="0">
              <a:latin typeface="Palatino Linotype" charset="0"/>
            </a:endParaRPr>
          </a:p>
          <a:p>
            <a:pPr algn="ctr" eaLnBrk="1" hangingPunct="1"/>
            <a:r>
              <a:rPr lang="pl-PL" altLang="x-none" sz="2000" u="sng" dirty="0">
                <a:solidFill>
                  <a:srgbClr val="333333"/>
                </a:solidFill>
                <a:latin typeface="Palatino Linotype" charset="0"/>
              </a:rPr>
              <a:t>nieograniczonej terytorialnie, niewyłącznej, bezpłatnej</a:t>
            </a:r>
            <a:r>
              <a:rPr lang="pl-PL" altLang="x-none" sz="2000" dirty="0">
                <a:solidFill>
                  <a:srgbClr val="333333"/>
                </a:solidFill>
                <a:latin typeface="Palatino Linotype" charset="0"/>
              </a:rPr>
              <a:t>, </a:t>
            </a:r>
            <a:r>
              <a:rPr lang="pl-PL" altLang="x-none" sz="2000" b="1" dirty="0" smtClean="0">
                <a:solidFill>
                  <a:srgbClr val="333333"/>
                </a:solidFill>
                <a:latin typeface="Palatino Linotype" charset="0"/>
              </a:rPr>
              <a:t>zbywalnej </a:t>
            </a:r>
            <a:r>
              <a:rPr lang="pl-PL" altLang="x-none" sz="2000" b="1" dirty="0">
                <a:solidFill>
                  <a:srgbClr val="333333"/>
                </a:solidFill>
                <a:latin typeface="Palatino Linotype" charset="0"/>
              </a:rPr>
              <a:t>licencji (z prawem sublicencji)</a:t>
            </a:r>
            <a:r>
              <a:rPr lang="pl-PL" altLang="x-none" sz="2000" dirty="0">
                <a:solidFill>
                  <a:srgbClr val="333333"/>
                </a:solidFill>
                <a:latin typeface="Palatino Linotype" charset="0"/>
              </a:rPr>
              <a:t> na </a:t>
            </a:r>
            <a:r>
              <a:rPr lang="pl-PL" altLang="x-none" sz="2000" b="1" dirty="0">
                <a:solidFill>
                  <a:srgbClr val="333333"/>
                </a:solidFill>
                <a:latin typeface="Palatino Linotype" charset="0"/>
              </a:rPr>
              <a:t>korzystanie</a:t>
            </a:r>
            <a:r>
              <a:rPr lang="pl-PL" altLang="x-none" sz="2000" dirty="0">
                <a:solidFill>
                  <a:srgbClr val="333333"/>
                </a:solidFill>
                <a:latin typeface="Palatino Linotype" charset="0"/>
              </a:rPr>
              <a:t> </a:t>
            </a:r>
            <a:endParaRPr lang="x-none" altLang="x-none" dirty="0">
              <a:latin typeface="Palatino Linotype" charset="0"/>
            </a:endParaRPr>
          </a:p>
          <a:p>
            <a:pPr algn="ctr" eaLnBrk="1" hangingPunct="1"/>
            <a:r>
              <a:rPr lang="pl-PL" altLang="x-none" sz="2000" dirty="0">
                <a:solidFill>
                  <a:srgbClr val="333333"/>
                </a:solidFill>
                <a:latin typeface="Palatino Linotype" charset="0"/>
              </a:rPr>
              <a:t>z </a:t>
            </a:r>
            <a:r>
              <a:rPr lang="pl-PL" altLang="x-none" sz="2000" dirty="0" smtClean="0">
                <a:solidFill>
                  <a:srgbClr val="333333"/>
                </a:solidFill>
                <a:latin typeface="Palatino Linotype" charset="0"/>
              </a:rPr>
              <a:t>treści</a:t>
            </a:r>
            <a:r>
              <a:rPr lang="pl-PL" altLang="x-none" sz="2000" dirty="0">
                <a:solidFill>
                  <a:srgbClr val="333333"/>
                </a:solidFill>
                <a:latin typeface="Palatino Linotype" charset="0"/>
              </a:rPr>
              <a:t>, </a:t>
            </a:r>
            <a:r>
              <a:rPr lang="pl-PL" altLang="x-none" sz="2000" b="1" dirty="0" smtClean="0">
                <a:solidFill>
                  <a:srgbClr val="333333"/>
                </a:solidFill>
                <a:latin typeface="Palatino Linotype" charset="0"/>
              </a:rPr>
              <a:t>powielanie</a:t>
            </a:r>
            <a:r>
              <a:rPr lang="pl-PL" altLang="x-none" sz="2000" dirty="0" smtClean="0">
                <a:solidFill>
                  <a:srgbClr val="333333"/>
                </a:solidFill>
                <a:latin typeface="Palatino Linotype" charset="0"/>
              </a:rPr>
              <a:t>, </a:t>
            </a:r>
            <a:r>
              <a:rPr lang="pl-PL" altLang="x-none" sz="2000" dirty="0">
                <a:solidFill>
                  <a:srgbClr val="333333"/>
                </a:solidFill>
                <a:latin typeface="Palatino Linotype" charset="0"/>
              </a:rPr>
              <a:t>ich </a:t>
            </a:r>
            <a:r>
              <a:rPr lang="pl-PL" altLang="x-none" sz="2000" b="1" dirty="0">
                <a:solidFill>
                  <a:srgbClr val="333333"/>
                </a:solidFill>
                <a:latin typeface="Palatino Linotype" charset="0"/>
              </a:rPr>
              <a:t>rozpowszechnianie</a:t>
            </a:r>
            <a:r>
              <a:rPr lang="pl-PL" altLang="x-none" sz="2000" dirty="0">
                <a:solidFill>
                  <a:srgbClr val="333333"/>
                </a:solidFill>
                <a:latin typeface="Palatino Linotype" charset="0"/>
              </a:rPr>
              <a:t>, </a:t>
            </a:r>
            <a:endParaRPr lang="x-none" altLang="x-none" dirty="0">
              <a:latin typeface="Palatino Linotype" charset="0"/>
            </a:endParaRPr>
          </a:p>
          <a:p>
            <a:pPr algn="ctr" eaLnBrk="1" hangingPunct="1"/>
            <a:r>
              <a:rPr lang="pl-PL" altLang="x-none" sz="2000" b="1" dirty="0">
                <a:solidFill>
                  <a:srgbClr val="333333"/>
                </a:solidFill>
                <a:latin typeface="Palatino Linotype" charset="0"/>
              </a:rPr>
              <a:t>opracowywanie na ich podstawie utworów zależnych</a:t>
            </a:r>
            <a:r>
              <a:rPr lang="pl-PL" altLang="x-none" sz="2000" dirty="0">
                <a:solidFill>
                  <a:srgbClr val="333333"/>
                </a:solidFill>
                <a:latin typeface="Palatino Linotype" charset="0"/>
              </a:rPr>
              <a:t>, </a:t>
            </a:r>
            <a:endParaRPr lang="x-none" altLang="x-none" dirty="0">
              <a:latin typeface="Palatino Linotype" charset="0"/>
            </a:endParaRPr>
          </a:p>
          <a:p>
            <a:pPr algn="ctr" eaLnBrk="1" hangingPunct="1"/>
            <a:r>
              <a:rPr lang="pl-PL" altLang="x-none" sz="2000" dirty="0">
                <a:solidFill>
                  <a:srgbClr val="333333"/>
                </a:solidFill>
                <a:latin typeface="Palatino Linotype" charset="0"/>
              </a:rPr>
              <a:t>ich wystawianie bądź wykonywanie w związku </a:t>
            </a:r>
            <a:r>
              <a:rPr lang="pl-PL" altLang="x-none" sz="2000" dirty="0" smtClean="0">
                <a:solidFill>
                  <a:srgbClr val="333333"/>
                </a:solidFill>
                <a:latin typeface="Palatino Linotype" charset="0"/>
              </a:rPr>
              <a:t>z </a:t>
            </a:r>
            <a:r>
              <a:rPr lang="pl-PL" altLang="x-none" sz="2000" dirty="0">
                <a:solidFill>
                  <a:srgbClr val="333333"/>
                </a:solidFill>
                <a:latin typeface="Palatino Linotype" charset="0"/>
              </a:rPr>
              <a:t>prowadzeniem działalności </a:t>
            </a:r>
            <a:r>
              <a:rPr lang="pl-PL" altLang="x-none" sz="2000" dirty="0" smtClean="0">
                <a:solidFill>
                  <a:srgbClr val="333333"/>
                </a:solidFill>
                <a:latin typeface="Palatino Linotype" charset="0"/>
              </a:rPr>
              <a:t>YouTube</a:t>
            </a:r>
            <a:endParaRPr lang="x-none" altLang="x-none" dirty="0"/>
          </a:p>
        </p:txBody>
      </p:sp>
      <p:pic>
        <p:nvPicPr>
          <p:cNvPr id="6759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29325"/>
            <a:ext cx="11541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08000" y="38236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pl-PL" altLang="x-none" dirty="0" smtClean="0">
                <a:solidFill>
                  <a:srgbClr val="333333"/>
                </a:solidFill>
                <a:latin typeface="Palatino Linotype" charset="0"/>
              </a:rPr>
              <a:t>Przesyłając do YouTube lub zamieszczając w jego witrynach treści, </a:t>
            </a:r>
            <a:endParaRPr lang="x-none" altLang="x-none" dirty="0" smtClean="0">
              <a:latin typeface="Palatino Linotype" charset="0"/>
            </a:endParaRPr>
          </a:p>
          <a:p>
            <a:pPr eaLnBrk="1" hangingPunct="1"/>
            <a:r>
              <a:rPr lang="pl-PL" altLang="x-none" dirty="0" smtClean="0">
                <a:solidFill>
                  <a:srgbClr val="333333"/>
                </a:solidFill>
                <a:latin typeface="Palatino Linotype" charset="0"/>
              </a:rPr>
              <a:t>użytkownik udziela </a:t>
            </a:r>
            <a:r>
              <a:rPr lang="pl-PL" altLang="x-none" b="1" dirty="0" smtClean="0">
                <a:solidFill>
                  <a:srgbClr val="333333"/>
                </a:solidFill>
                <a:latin typeface="Palatino Linotype" charset="0"/>
              </a:rPr>
              <a:t>każdemu użytkownikowi Usług </a:t>
            </a:r>
            <a:r>
              <a:rPr lang="pl-PL" altLang="x-none" dirty="0" smtClean="0">
                <a:solidFill>
                  <a:srgbClr val="333333"/>
                </a:solidFill>
                <a:latin typeface="Palatino Linotype" charset="0"/>
              </a:rPr>
              <a:t>- nieograniczonej terytorialnie, niewyłącznej, bezpłatnej licencji na dostęp do jego treści</a:t>
            </a:r>
            <a:endParaRPr lang="x-none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rostoką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9635" name="CustomShape 3"/>
          <p:cNvSpPr>
            <a:spLocks noChangeArrowheads="1"/>
          </p:cNvSpPr>
          <p:nvPr/>
        </p:nvSpPr>
        <p:spPr bwMode="auto">
          <a:xfrm>
            <a:off x="179388" y="836613"/>
            <a:ext cx="8277225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9636" name="CustomShape 4"/>
          <p:cNvSpPr>
            <a:spLocks noChangeArrowheads="1"/>
          </p:cNvSpPr>
          <p:nvPr/>
        </p:nvSpPr>
        <p:spPr bwMode="auto">
          <a:xfrm>
            <a:off x="80963" y="766763"/>
            <a:ext cx="8847137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pl-PL" altLang="x-none" sz="2800" dirty="0">
                <a:latin typeface="Palatino Linotype" charset="0"/>
              </a:rPr>
              <a:t>Użytkownik </a:t>
            </a:r>
            <a:r>
              <a:rPr lang="pl-PL" altLang="x-none" sz="2800" dirty="0" smtClean="0">
                <a:latin typeface="Palatino Linotype" charset="0"/>
              </a:rPr>
              <a:t>uznaje</a:t>
            </a:r>
            <a:r>
              <a:rPr lang="pl-PL" altLang="x-none" sz="2800" dirty="0">
                <a:latin typeface="Palatino Linotype" charset="0"/>
              </a:rPr>
              <a:t>, że ponosi wyłączną </a:t>
            </a:r>
            <a:r>
              <a:rPr lang="pl-PL" altLang="x-none" sz="2800" dirty="0" smtClean="0">
                <a:latin typeface="Palatino Linotype" charset="0"/>
              </a:rPr>
              <a:t>odpowiedzialność </a:t>
            </a:r>
            <a:r>
              <a:rPr lang="pl-PL" altLang="x-none" sz="2800" dirty="0">
                <a:latin typeface="Palatino Linotype" charset="0"/>
              </a:rPr>
              <a:t>za własne </a:t>
            </a:r>
            <a:r>
              <a:rPr lang="pl-PL" altLang="x-none" sz="2800" dirty="0" smtClean="0">
                <a:latin typeface="Palatino Linotype" charset="0"/>
              </a:rPr>
              <a:t>treści </a:t>
            </a:r>
            <a:r>
              <a:rPr lang="pl-PL" altLang="x-none" sz="2800" dirty="0">
                <a:latin typeface="Palatino Linotype" charset="0"/>
              </a:rPr>
              <a:t>oraz skutki ich zamieszczenia lub opublikowania.</a:t>
            </a:r>
            <a:endParaRPr lang="x-none" altLang="x-none" sz="2800" dirty="0">
              <a:latin typeface="Palatino Linotype" charset="0"/>
            </a:endParaRPr>
          </a:p>
          <a:p>
            <a:pPr eaLnBrk="1" hangingPunct="1"/>
            <a:endParaRPr lang="x-none" altLang="x-none" sz="2800" dirty="0">
              <a:latin typeface="Palatino Linotype" charset="0"/>
            </a:endParaRPr>
          </a:p>
          <a:p>
            <a:pPr eaLnBrk="1" hangingPunct="1"/>
            <a:r>
              <a:rPr lang="pl-PL" altLang="x-none" sz="2800" dirty="0">
                <a:latin typeface="Palatino Linotype" charset="0"/>
              </a:rPr>
              <a:t>Użytkownik oświadcza i zapewnia, że posiada </a:t>
            </a:r>
            <a:r>
              <a:rPr lang="pl-PL" altLang="x-none" sz="2800" dirty="0" smtClean="0">
                <a:latin typeface="Palatino Linotype" charset="0"/>
              </a:rPr>
              <a:t>wszystkie </a:t>
            </a:r>
            <a:r>
              <a:rPr lang="pl-PL" altLang="x-none" sz="2800" dirty="0">
                <a:latin typeface="Palatino Linotype" charset="0"/>
              </a:rPr>
              <a:t>konieczne licencje, prawa, zgody i zezwolenia wymagane w </a:t>
            </a:r>
            <a:r>
              <a:rPr lang="pl-PL" altLang="x-none" sz="2800" dirty="0">
                <a:solidFill>
                  <a:srgbClr val="000000"/>
                </a:solidFill>
                <a:latin typeface="Palatino Linotype" charset="0"/>
                <a:ea typeface="Droid Sans Fallback" charset="0"/>
                <a:cs typeface="Droid Sans Fallback" charset="0"/>
              </a:rPr>
              <a:t>celu umożliwienia używania przez YouTube jego </a:t>
            </a:r>
            <a:r>
              <a:rPr lang="pl-PL" altLang="x-none" sz="2800" dirty="0" smtClean="0">
                <a:solidFill>
                  <a:srgbClr val="000000"/>
                </a:solidFill>
                <a:latin typeface="Palatino Linotype" charset="0"/>
                <a:ea typeface="Droid Sans Fallback" charset="0"/>
                <a:cs typeface="Droid Sans Fallback" charset="0"/>
              </a:rPr>
              <a:t>treści.</a:t>
            </a:r>
            <a:endParaRPr lang="x-none" altLang="x-none" sz="2800" dirty="0">
              <a:latin typeface="Palatino Linotype" charset="0"/>
            </a:endParaRPr>
          </a:p>
          <a:p>
            <a:pPr eaLnBrk="1" hangingPunct="1"/>
            <a:endParaRPr lang="x-none" altLang="x-none" dirty="0"/>
          </a:p>
        </p:txBody>
      </p:sp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93" y="3948113"/>
            <a:ext cx="23002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Obraz 7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66" y="4555107"/>
            <a:ext cx="1439598" cy="147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29325"/>
            <a:ext cx="11541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rostoką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0659" name="CustomShape 3"/>
          <p:cNvSpPr>
            <a:spLocks noChangeArrowheads="1"/>
          </p:cNvSpPr>
          <p:nvPr/>
        </p:nvSpPr>
        <p:spPr bwMode="auto">
          <a:xfrm>
            <a:off x="144463" y="727075"/>
            <a:ext cx="525462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/>
            <a:r>
              <a:rPr lang="pl-PL" altLang="x-none" sz="2600" b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Warunki oraz relacja pomiędzy użytkownikiem a YouTube </a:t>
            </a:r>
            <a:endParaRPr lang="x-none" altLang="x-none" dirty="0">
              <a:latin typeface="Palatino Linotype" charset="0"/>
            </a:endParaRPr>
          </a:p>
          <a:p>
            <a:pPr algn="ctr" eaLnBrk="1" hangingPunct="1"/>
            <a:r>
              <a:rPr lang="pl-PL" altLang="x-none" sz="2600" b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na podstawie Warunków podlegają przepisom prawa polskiego. </a:t>
            </a:r>
            <a:endParaRPr lang="x-none" altLang="x-none" dirty="0">
              <a:latin typeface="Palatino Linotype" charset="0"/>
            </a:endParaRPr>
          </a:p>
          <a:p>
            <a:pPr eaLnBrk="1" hangingPunct="1"/>
            <a:endParaRPr lang="x-none" altLang="x-none" dirty="0">
              <a:latin typeface="Palatino Linotype" charset="0"/>
            </a:endParaRPr>
          </a:p>
          <a:p>
            <a:pPr algn="ctr" eaLnBrk="1" hangingPunct="1"/>
            <a:r>
              <a:rPr lang="pl-PL" altLang="x-none" sz="2600" b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Użytkownik i YouTube zgodnie poddają się wyłącznej jurysdykcji sądów polskich we wszystkich kwestiach prawnych wynikających z Warunków</a:t>
            </a:r>
            <a:r>
              <a:rPr lang="pl-PL" altLang="x-none" sz="2000" b="1" dirty="0">
                <a:solidFill>
                  <a:srgbClr val="333333"/>
                </a:solidFill>
                <a:latin typeface="Palatino Linotype" charset="0"/>
                <a:ea typeface="Lohit Hindi" charset="0"/>
                <a:cs typeface="Lohit Hindi" charset="0"/>
              </a:rPr>
              <a:t>. </a:t>
            </a:r>
            <a:endParaRPr lang="x-none" altLang="x-none" dirty="0">
              <a:latin typeface="Palatino Linotype" charset="0"/>
            </a:endParaRPr>
          </a:p>
          <a:p>
            <a:pPr algn="ctr" eaLnBrk="1" hangingPunct="1"/>
            <a:endParaRPr lang="x-none" altLang="x-none" dirty="0"/>
          </a:p>
          <a:p>
            <a:pPr algn="ctr" eaLnBrk="1" hangingPunct="1"/>
            <a:endParaRPr lang="x-none" altLang="x-none" dirty="0"/>
          </a:p>
        </p:txBody>
      </p:sp>
      <p:pic>
        <p:nvPicPr>
          <p:cNvPr id="70660" name="Obraz 7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1439863"/>
            <a:ext cx="2997200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29325"/>
            <a:ext cx="11541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rostoką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75" name="CustomShape 3"/>
          <p:cNvSpPr/>
          <p:nvPr/>
        </p:nvSpPr>
        <p:spPr>
          <a:xfrm>
            <a:off x="144463" y="727075"/>
            <a:ext cx="8745537" cy="61055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Palatino Linotype" charset="0"/>
                <a:ea typeface="Palatino Linotype" charset="0"/>
                <a:cs typeface="Palatino Linotype" charset="0"/>
              </a:rPr>
              <a:t>Problemy </a:t>
            </a:r>
            <a:r>
              <a:rPr lang="pl-PL" sz="1400" b="1" dirty="0" smtClean="0">
                <a:latin typeface="Palatino Linotype" charset="0"/>
                <a:ea typeface="Palatino Linotype" charset="0"/>
                <a:cs typeface="Palatino Linotype" charset="0"/>
              </a:rPr>
              <a:t>i </a:t>
            </a:r>
            <a:r>
              <a:rPr lang="pl-PL" sz="1400" b="1" dirty="0">
                <a:latin typeface="Palatino Linotype" charset="0"/>
                <a:ea typeface="Palatino Linotype" charset="0"/>
                <a:cs typeface="Palatino Linotype" charset="0"/>
              </a:rPr>
              <a:t>postulaty de lege </a:t>
            </a:r>
            <a:r>
              <a:rPr lang="pl-PL" sz="1400" b="1" dirty="0" err="1">
                <a:latin typeface="Palatino Linotype" charset="0"/>
                <a:ea typeface="Palatino Linotype" charset="0"/>
                <a:cs typeface="Palatino Linotype" charset="0"/>
              </a:rPr>
              <a:t>ferenda</a:t>
            </a:r>
            <a:endParaRPr lang="pl-PL" sz="1400" b="1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- Wyczerpanie prawa względem </a:t>
            </a: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utworów wprowadzonych </a:t>
            </a: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do </a:t>
            </a: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obrotu </a:t>
            </a: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on-line</a:t>
            </a:r>
            <a:b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</a:br>
            <a:endParaRPr lang="pl-PL" sz="1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rozszerzenie </a:t>
            </a: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dozwolonego </a:t>
            </a: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użytku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sz="1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1400" dirty="0" smtClean="0">
                <a:latin typeface="Palatino Linotype" charset="0"/>
                <a:ea typeface="Palatino Linotype" charset="0"/>
                <a:cs typeface="Palatino Linotype" charset="0"/>
              </a:rPr>
              <a:t>licencje </a:t>
            </a: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otwarte i system OZZ</a:t>
            </a: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</a:br>
            <a:endParaRPr lang="pl-PL" sz="1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- zalegalizowanie </a:t>
            </a: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rozpowszechniania w </a:t>
            </a: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Internecie względem uprzednio rozpowszechnionych utworów,</a:t>
            </a:r>
            <a:b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</a:br>
            <a:endParaRPr lang="pl-PL" sz="1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- wyłączenie względem działań prowadzonych w celu uzyskania korzyści majątkowej</a:t>
            </a: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,</a:t>
            </a: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</a:br>
            <a:endParaRPr lang="pl-PL" sz="1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-  </a:t>
            </a:r>
            <a:r>
              <a:rPr lang="pl-PL" sz="1400" dirty="0" smtClean="0">
                <a:latin typeface="Palatino Linotype" charset="0"/>
                <a:ea typeface="Palatino Linotype" charset="0"/>
                <a:cs typeface="Palatino Linotype" charset="0"/>
              </a:rPr>
              <a:t>rozszerzanie </a:t>
            </a: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zbiorowego zarządu względem dzieł osieroconych</a:t>
            </a:r>
            <a:b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</a:br>
            <a:endParaRPr lang="pl-PL" sz="1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- zastosowanie rozwiązania typu </a:t>
            </a:r>
            <a:r>
              <a:rPr lang="pl-PL" sz="1400" dirty="0" err="1">
                <a:latin typeface="Palatino Linotype" charset="0"/>
                <a:ea typeface="Palatino Linotype" charset="0"/>
                <a:cs typeface="Palatino Linotype" charset="0"/>
              </a:rPr>
              <a:t>opt</a:t>
            </a:r>
            <a:r>
              <a:rPr lang="pl-PL" sz="1400" dirty="0">
                <a:latin typeface="Palatino Linotype" charset="0"/>
                <a:ea typeface="Palatino Linotype" charset="0"/>
                <a:cs typeface="Palatino Linotype" charset="0"/>
              </a:rPr>
              <a:t>-out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71684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29325"/>
            <a:ext cx="11541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Obraz 30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4056063"/>
            <a:ext cx="23749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rostoką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2707" name="CustomShape 3"/>
          <p:cNvSpPr>
            <a:spLocks noChangeArrowheads="1"/>
          </p:cNvSpPr>
          <p:nvPr/>
        </p:nvSpPr>
        <p:spPr bwMode="auto">
          <a:xfrm>
            <a:off x="144463" y="727075"/>
            <a:ext cx="8745537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pl-PL" altLang="x-none" sz="36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hangingPunct="1"/>
            <a:r>
              <a:rPr lang="pl-PL" altLang="x-none" sz="3600" dirty="0" smtClean="0">
                <a:latin typeface="Palatino Linotype" charset="0"/>
                <a:ea typeface="Palatino Linotype" charset="0"/>
                <a:cs typeface="Palatino Linotype" charset="0"/>
              </a:rPr>
              <a:t>Alternatywny </a:t>
            </a:r>
            <a:r>
              <a:rPr lang="pl-PL" altLang="x-none" sz="3600" dirty="0">
                <a:latin typeface="Palatino Linotype" charset="0"/>
                <a:ea typeface="Palatino Linotype" charset="0"/>
                <a:cs typeface="Palatino Linotype" charset="0"/>
              </a:rPr>
              <a:t>model prawa autorskiego </a:t>
            </a:r>
          </a:p>
          <a:p>
            <a:pPr eaLnBrk="1" hangingPunct="1"/>
            <a:endParaRPr lang="pl-PL" altLang="x-none" sz="36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hangingPunct="1"/>
            <a:r>
              <a:rPr lang="pl-PL" altLang="x-none" sz="3600" dirty="0">
                <a:latin typeface="Palatino Linotype" charset="0"/>
                <a:ea typeface="Palatino Linotype" charset="0"/>
                <a:cs typeface="Palatino Linotype" charset="0"/>
              </a:rPr>
              <a:t>Rezygnacja z monopolu </a:t>
            </a:r>
            <a:r>
              <a:rPr lang="pl-PL" altLang="x-none" sz="3600" dirty="0" smtClean="0">
                <a:latin typeface="Palatino Linotype" charset="0"/>
                <a:ea typeface="Palatino Linotype" charset="0"/>
                <a:cs typeface="Palatino Linotype" charset="0"/>
              </a:rPr>
              <a:t>autorskiego </a:t>
            </a:r>
            <a:r>
              <a:rPr lang="pl-PL" altLang="x-none" sz="3600" smtClean="0">
                <a:latin typeface="Palatino Linotype" charset="0"/>
                <a:ea typeface="Palatino Linotype" charset="0"/>
                <a:cs typeface="Palatino Linotype" charset="0"/>
              </a:rPr>
              <a:t>za wynagrodzeniem ??</a:t>
            </a:r>
            <a:endParaRPr lang="pl-PL" altLang="x-none" sz="36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hangingPunct="1"/>
            <a:r>
              <a:rPr lang="pl-PL" altLang="x-none" sz="1400" dirty="0"/>
              <a:t/>
            </a:r>
            <a:br>
              <a:rPr lang="pl-PL" altLang="x-none" sz="1400" dirty="0"/>
            </a:br>
            <a:endParaRPr lang="x-none" altLang="x-none" sz="14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7270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29325"/>
            <a:ext cx="11541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Obraz 30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4140200"/>
            <a:ext cx="23749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rostoką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CustomShape 1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31" name="CustomShape 2"/>
          <p:cNvSpPr>
            <a:spLocks noChangeArrowheads="1"/>
          </p:cNvSpPr>
          <p:nvPr/>
        </p:nvSpPr>
        <p:spPr bwMode="auto">
          <a:xfrm>
            <a:off x="720725" y="1662113"/>
            <a:ext cx="77676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</p:txBody>
      </p:sp>
      <p:sp>
        <p:nvSpPr>
          <p:cNvPr id="73732" name="CustomShape 3"/>
          <p:cNvSpPr>
            <a:spLocks noChangeArrowheads="1"/>
          </p:cNvSpPr>
          <p:nvPr/>
        </p:nvSpPr>
        <p:spPr bwMode="auto">
          <a:xfrm>
            <a:off x="2716213" y="1023938"/>
            <a:ext cx="4692650" cy="1706562"/>
          </a:xfrm>
          <a:prstGeom prst="wedgeRoundRectCallout">
            <a:avLst>
              <a:gd name="adj1" fmla="val 4250"/>
              <a:gd name="adj2" fmla="val 45000"/>
              <a:gd name="adj3" fmla="val 16667"/>
            </a:avLst>
          </a:prstGeom>
          <a:solidFill>
            <a:srgbClr val="729FCF"/>
          </a:solidFill>
          <a:ln w="9525">
            <a:solidFill>
              <a:srgbClr val="3465A4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/>
            <a:r>
              <a:rPr lang="pl-PL" altLang="x-none" sz="2200" b="1" i="1">
                <a:latin typeface="Palatino Linotype" charset="0"/>
              </a:rPr>
              <a:t>Dziękuję za uwagę!</a:t>
            </a:r>
            <a:endParaRPr lang="x-none" altLang="x-none">
              <a:latin typeface="Palatino Linotype" charset="0"/>
            </a:endParaRPr>
          </a:p>
        </p:txBody>
      </p:sp>
      <p:sp>
        <p:nvSpPr>
          <p:cNvPr id="73733" name="CustomShape 4"/>
          <p:cNvSpPr>
            <a:spLocks noChangeArrowheads="1"/>
          </p:cNvSpPr>
          <p:nvPr/>
        </p:nvSpPr>
        <p:spPr bwMode="auto">
          <a:xfrm>
            <a:off x="4351338" y="4078288"/>
            <a:ext cx="3683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pl-PL" altLang="x-none" sz="3200">
                <a:solidFill>
                  <a:srgbClr val="262626"/>
                </a:solidFill>
                <a:latin typeface="Palatino Linotype" charset="0"/>
              </a:rPr>
              <a:t>Michał Trowski</a:t>
            </a:r>
            <a:endParaRPr lang="x-none" altLang="x-none">
              <a:latin typeface="Palatino Linotype" charset="0"/>
            </a:endParaRPr>
          </a:p>
          <a:p>
            <a:pPr eaLnBrk="1" hangingPunct="1"/>
            <a:r>
              <a:rPr lang="pl-PL" altLang="x-none" sz="3200">
                <a:solidFill>
                  <a:srgbClr val="262626"/>
                </a:solidFill>
                <a:latin typeface="Palatino Linotype" charset="0"/>
              </a:rPr>
              <a:t>radca prawny</a:t>
            </a:r>
            <a:endParaRPr lang="x-none" altLang="x-none">
              <a:latin typeface="Palatino Linotype" charset="0"/>
            </a:endParaRPr>
          </a:p>
        </p:txBody>
      </p:sp>
      <p:pic>
        <p:nvPicPr>
          <p:cNvPr id="73734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924425"/>
            <a:ext cx="26336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stomShape 1"/>
          <p:cNvSpPr>
            <a:spLocks noChangeArrowheads="1"/>
          </p:cNvSpPr>
          <p:nvPr/>
        </p:nvSpPr>
        <p:spPr bwMode="auto">
          <a:xfrm>
            <a:off x="571500" y="214313"/>
            <a:ext cx="7769225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SzPct val="25000"/>
              <a:buFont typeface="StarSymbol" charset="0"/>
              <a:buChar char="l"/>
            </a:pPr>
            <a:r>
              <a:rPr lang="pl-PL" altLang="x-none" sz="1700">
                <a:solidFill>
                  <a:srgbClr val="404040"/>
                </a:solidFill>
                <a:ea typeface="Times New Roman" charset="0"/>
                <a:cs typeface="Times New Roman" charset="0"/>
              </a:rPr>
              <a:t> </a:t>
            </a:r>
            <a:endParaRPr lang="x-none" altLang="x-none"/>
          </a:p>
          <a:p>
            <a:pPr eaLnBrk="1" hangingPunct="1">
              <a:lnSpc>
                <a:spcPct val="90000"/>
              </a:lnSpc>
            </a:pPr>
            <a:endParaRPr lang="x-none" altLang="x-none"/>
          </a:p>
        </p:txBody>
      </p:sp>
      <p:sp>
        <p:nvSpPr>
          <p:cNvPr id="22530" name="CustomShape 3"/>
          <p:cNvSpPr>
            <a:spLocks noChangeArrowheads="1"/>
          </p:cNvSpPr>
          <p:nvPr/>
        </p:nvSpPr>
        <p:spPr bwMode="auto">
          <a:xfrm>
            <a:off x="1646238" y="1279525"/>
            <a:ext cx="37465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</p:txBody>
      </p:sp>
      <p:pic>
        <p:nvPicPr>
          <p:cNvPr id="22531" name="Prostoką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ustomShape 4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5" name="CustomShape 5"/>
          <p:cNvSpPr/>
          <p:nvPr/>
        </p:nvSpPr>
        <p:spPr>
          <a:xfrm>
            <a:off x="331788" y="819150"/>
            <a:ext cx="8301037" cy="5422900"/>
          </a:xfrm>
          <a:prstGeom prst="foldedCorner">
            <a:avLst>
              <a:gd name="adj" fmla="val 1890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txBody>
          <a:bodyPr wrap="none" lIns="90000" tIns="45000" rIns="90000" bIns="4500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pl-PL" altLang="x-none" sz="3000">
              <a:solidFill>
                <a:srgbClr val="000000"/>
              </a:solidFill>
              <a:latin typeface="Palatino Linotype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pl-PL" altLang="x-none" sz="2800">
                <a:latin typeface="Palatino Linotype" charset="0"/>
                <a:ea typeface="Palatino Linotype" charset="0"/>
                <a:cs typeface="Palatino Linotype" charset="0"/>
              </a:rPr>
              <a:t>Powielanie raz przekazanej informacji </a:t>
            </a:r>
          </a:p>
          <a:p>
            <a:pPr eaLnBrk="1" hangingPunct="1"/>
            <a:r>
              <a:rPr lang="pl-PL" altLang="x-none" sz="2800">
                <a:latin typeface="Palatino Linotype" charset="0"/>
                <a:ea typeface="Palatino Linotype" charset="0"/>
                <a:cs typeface="Palatino Linotype" charset="0"/>
              </a:rPr>
              <a:t>staje się standardem.</a:t>
            </a:r>
          </a:p>
          <a:p>
            <a:pPr eaLnBrk="1" hangingPunct="1"/>
            <a:endParaRPr lang="pl-PL" altLang="x-none" sz="280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hangingPunct="1"/>
            <a:r>
              <a:rPr lang="pl-PL" altLang="x-none" sz="2800">
                <a:latin typeface="Palatino Linotype" charset="0"/>
                <a:ea typeface="Palatino Linotype" charset="0"/>
                <a:cs typeface="Palatino Linotype" charset="0"/>
              </a:rPr>
              <a:t> Proces akcelerują media społecznościowe.</a:t>
            </a:r>
          </a:p>
          <a:p>
            <a:pPr eaLnBrk="1" hangingPunct="1"/>
            <a:r>
              <a:rPr lang="pl-PL" altLang="x-none" sz="280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</a:p>
          <a:p>
            <a:pPr eaLnBrk="1" hangingPunct="1"/>
            <a:r>
              <a:rPr lang="pl-PL" altLang="x-none" sz="2800">
                <a:latin typeface="Palatino Linotype" charset="0"/>
                <a:ea typeface="Palatino Linotype" charset="0"/>
                <a:cs typeface="Palatino Linotype" charset="0"/>
              </a:rPr>
              <a:t>Czy istnieją regulacje ? </a:t>
            </a:r>
          </a:p>
          <a:p>
            <a:pPr eaLnBrk="1" hangingPunct="1"/>
            <a:endParaRPr lang="pl-PL" altLang="x-none" sz="280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hangingPunct="1"/>
            <a:r>
              <a:rPr lang="pl-PL" altLang="x-none" sz="2800">
                <a:latin typeface="Palatino Linotype" charset="0"/>
                <a:ea typeface="Palatino Linotype" charset="0"/>
                <a:cs typeface="Palatino Linotype" charset="0"/>
              </a:rPr>
              <a:t>Rozwiązania zdefiniują </a:t>
            </a:r>
          </a:p>
          <a:p>
            <a:pPr eaLnBrk="1" hangingPunct="1"/>
            <a:r>
              <a:rPr lang="pl-PL" altLang="x-none" sz="2800">
                <a:latin typeface="Palatino Linotype" charset="0"/>
                <a:ea typeface="Palatino Linotype" charset="0"/>
                <a:cs typeface="Palatino Linotype" charset="0"/>
              </a:rPr>
              <a:t>prawo autorskie na następne dekady.</a:t>
            </a:r>
          </a:p>
          <a:p>
            <a:pPr eaLnBrk="1" hangingPunct="1">
              <a:buFontTx/>
              <a:buChar char="-"/>
            </a:pPr>
            <a:endParaRPr lang="x-none" altLang="x-none" sz="2800">
              <a:latin typeface="Palatino Linotype" charset="0"/>
              <a:ea typeface="Courier New" charset="0"/>
              <a:cs typeface="Courier New" charset="0"/>
            </a:endParaRPr>
          </a:p>
        </p:txBody>
      </p:sp>
      <p:pic>
        <p:nvPicPr>
          <p:cNvPr id="22534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0575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54688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ustomShape 1"/>
          <p:cNvSpPr>
            <a:spLocks noChangeArrowheads="1"/>
          </p:cNvSpPr>
          <p:nvPr/>
        </p:nvSpPr>
        <p:spPr bwMode="auto">
          <a:xfrm>
            <a:off x="571500" y="214313"/>
            <a:ext cx="7769225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SzPct val="25000"/>
              <a:buFont typeface="StarSymbol" charset="0"/>
              <a:buChar char="l"/>
            </a:pPr>
            <a:r>
              <a:rPr lang="pl-PL" altLang="x-none" sz="1700">
                <a:solidFill>
                  <a:srgbClr val="404040"/>
                </a:solidFill>
                <a:ea typeface="Times New Roman" charset="0"/>
                <a:cs typeface="Times New Roman" charset="0"/>
              </a:rPr>
              <a:t> </a:t>
            </a:r>
            <a:endParaRPr lang="x-none" altLang="x-none"/>
          </a:p>
          <a:p>
            <a:pPr eaLnBrk="1" hangingPunct="1">
              <a:lnSpc>
                <a:spcPct val="90000"/>
              </a:lnSpc>
            </a:pPr>
            <a:endParaRPr lang="x-none" altLang="x-none"/>
          </a:p>
        </p:txBody>
      </p:sp>
      <p:sp>
        <p:nvSpPr>
          <p:cNvPr id="23554" name="CustomShape 3"/>
          <p:cNvSpPr>
            <a:spLocks noChangeArrowheads="1"/>
          </p:cNvSpPr>
          <p:nvPr/>
        </p:nvSpPr>
        <p:spPr bwMode="auto">
          <a:xfrm>
            <a:off x="1646238" y="1279525"/>
            <a:ext cx="37465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  <a:p>
            <a:pPr eaLnBrk="1" hangingPunct="1"/>
            <a:endParaRPr lang="x-none" altLang="x-none"/>
          </a:p>
        </p:txBody>
      </p:sp>
      <p:pic>
        <p:nvPicPr>
          <p:cNvPr id="23555" name="Prostoką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ustomShape 4"/>
          <p:cNvSpPr>
            <a:spLocks noChangeArrowheads="1"/>
          </p:cNvSpPr>
          <p:nvPr/>
        </p:nvSpPr>
        <p:spPr bwMode="auto">
          <a:xfrm>
            <a:off x="71438" y="500063"/>
            <a:ext cx="89265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3557" name="Obraz 2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1008063"/>
            <a:ext cx="2417762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" name="CustomShape 5"/>
          <p:cNvSpPr/>
          <p:nvPr/>
        </p:nvSpPr>
        <p:spPr>
          <a:xfrm>
            <a:off x="331788" y="819150"/>
            <a:ext cx="5684837" cy="4908550"/>
          </a:xfrm>
          <a:prstGeom prst="foldedCorner">
            <a:avLst>
              <a:gd name="adj" fmla="val 1890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txBody>
          <a:bodyPr wrap="none" lIns="90000" tIns="45000" rIns="90000" bIns="4500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pl-PL" altLang="x-none" sz="3000">
              <a:solidFill>
                <a:srgbClr val="000000"/>
              </a:solidFill>
              <a:latin typeface="Palatino Linotype" charset="0"/>
              <a:ea typeface="Courier New" charset="0"/>
              <a:cs typeface="Courier New" charset="0"/>
            </a:endParaRPr>
          </a:p>
          <a:p>
            <a:pPr eaLnBrk="1" hangingPunct="1">
              <a:buFontTx/>
              <a:buChar char="-"/>
            </a:pPr>
            <a:r>
              <a:rPr lang="pl-PL" altLang="x-none" sz="3000">
                <a:solidFill>
                  <a:srgbClr val="000000"/>
                </a:solidFill>
                <a:latin typeface="Palatino Linotype" charset="0"/>
                <a:ea typeface="Courier New" charset="0"/>
                <a:cs typeface="Courier New" charset="0"/>
              </a:rPr>
              <a:t>Nowe kanały dystrybucji </a:t>
            </a:r>
          </a:p>
          <a:p>
            <a:pPr eaLnBrk="1" hangingPunct="1"/>
            <a:endParaRPr lang="pl-PL" altLang="x-none" sz="3000">
              <a:solidFill>
                <a:srgbClr val="000000"/>
              </a:solidFill>
              <a:latin typeface="Palatino Linotype" charset="0"/>
              <a:ea typeface="Courier New" charset="0"/>
              <a:cs typeface="Courier New" charset="0"/>
            </a:endParaRPr>
          </a:p>
          <a:p>
            <a:pPr eaLnBrk="1" hangingPunct="1">
              <a:buFontTx/>
              <a:buChar char="-"/>
            </a:pPr>
            <a:r>
              <a:rPr lang="pl-PL" altLang="x-none" sz="3000">
                <a:solidFill>
                  <a:srgbClr val="000000"/>
                </a:solidFill>
                <a:latin typeface="Palatino Linotype" charset="0"/>
                <a:ea typeface="Courier New" charset="0"/>
                <a:cs typeface="Courier New" charset="0"/>
              </a:rPr>
              <a:t>media </a:t>
            </a:r>
            <a:r>
              <a:rPr lang="pl-PL" altLang="x-none" sz="3000">
                <a:latin typeface="Palatino Linotype" charset="0"/>
                <a:ea typeface="Courier New" charset="0"/>
                <a:cs typeface="Courier New" charset="0"/>
              </a:rPr>
              <a:t>s</a:t>
            </a:r>
            <a:r>
              <a:rPr lang="pl-PL" altLang="x-none" sz="3000">
                <a:solidFill>
                  <a:srgbClr val="000000"/>
                </a:solidFill>
                <a:latin typeface="Palatino Linotype" charset="0"/>
                <a:ea typeface="Courier New" charset="0"/>
                <a:cs typeface="Courier New" charset="0"/>
              </a:rPr>
              <a:t>połecznościowe</a:t>
            </a:r>
          </a:p>
          <a:p>
            <a:pPr eaLnBrk="1" hangingPunct="1">
              <a:buFontTx/>
              <a:buChar char="-"/>
            </a:pPr>
            <a:endParaRPr lang="x-none" altLang="x-none" sz="3000">
              <a:latin typeface="Palatino Linotype" charset="0"/>
              <a:ea typeface="Courier New" charset="0"/>
              <a:cs typeface="Courier New" charset="0"/>
            </a:endParaRPr>
          </a:p>
          <a:p>
            <a:pPr eaLnBrk="1" hangingPunct="1">
              <a:buFontTx/>
              <a:buChar char="-"/>
            </a:pPr>
            <a:r>
              <a:rPr lang="pl-PL" altLang="x-none" sz="3000">
                <a:solidFill>
                  <a:srgbClr val="000000"/>
                </a:solidFill>
                <a:latin typeface="Palatino Linotype" charset="0"/>
                <a:ea typeface="Courier New" charset="0"/>
                <a:cs typeface="Courier New" charset="0"/>
              </a:rPr>
              <a:t>Streaming</a:t>
            </a:r>
          </a:p>
          <a:p>
            <a:pPr eaLnBrk="1" hangingPunct="1">
              <a:buFontTx/>
              <a:buChar char="-"/>
            </a:pPr>
            <a:endParaRPr lang="pl-PL" altLang="x-none" sz="3000">
              <a:solidFill>
                <a:srgbClr val="000000"/>
              </a:solidFill>
              <a:latin typeface="Palatino Linotype" charset="0"/>
              <a:ea typeface="Courier New" charset="0"/>
              <a:cs typeface="Courier New" charset="0"/>
            </a:endParaRPr>
          </a:p>
          <a:p>
            <a:pPr eaLnBrk="1" hangingPunct="1">
              <a:buFontTx/>
              <a:buChar char="-"/>
            </a:pPr>
            <a:r>
              <a:rPr lang="pl-PL" altLang="x-none" sz="3000">
                <a:solidFill>
                  <a:srgbClr val="000000"/>
                </a:solidFill>
                <a:latin typeface="Palatino Linotype" charset="0"/>
                <a:ea typeface="Courier New" charset="0"/>
                <a:cs typeface="Courier New" charset="0"/>
              </a:rPr>
              <a:t>Linki</a:t>
            </a:r>
          </a:p>
          <a:p>
            <a:pPr eaLnBrk="1" hangingPunct="1">
              <a:buFontTx/>
              <a:buChar char="-"/>
            </a:pPr>
            <a:endParaRPr lang="pl-PL" altLang="x-none" sz="3000">
              <a:solidFill>
                <a:srgbClr val="000000"/>
              </a:solidFill>
              <a:latin typeface="Palatino Linotype" charset="0"/>
              <a:ea typeface="Courier New" charset="0"/>
              <a:cs typeface="Courier New" charset="0"/>
            </a:endParaRPr>
          </a:p>
        </p:txBody>
      </p:sp>
      <p:pic>
        <p:nvPicPr>
          <p:cNvPr id="23559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0575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54688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ustomShape 1"/>
          <p:cNvSpPr>
            <a:spLocks noChangeArrowheads="1"/>
          </p:cNvSpPr>
          <p:nvPr/>
        </p:nvSpPr>
        <p:spPr bwMode="auto">
          <a:xfrm>
            <a:off x="457200" y="133350"/>
            <a:ext cx="82264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/>
          </a:p>
          <a:p>
            <a:pPr algn="ctr" eaLnBrk="1" hangingPunct="1">
              <a:lnSpc>
                <a:spcPct val="90000"/>
              </a:lnSpc>
            </a:pPr>
            <a:endParaRPr lang="x-none" altLang="x-none"/>
          </a:p>
        </p:txBody>
      </p:sp>
      <p:sp>
        <p:nvSpPr>
          <p:cNvPr id="338" name="CustomShape 2"/>
          <p:cNvSpPr/>
          <p:nvPr/>
        </p:nvSpPr>
        <p:spPr>
          <a:xfrm>
            <a:off x="274638" y="895350"/>
            <a:ext cx="6397625" cy="5300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24579" name="Prostoką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Obraz 3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200">
            <a:off x="7043891" y="5151822"/>
            <a:ext cx="1482359" cy="159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54688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15887" y="666750"/>
            <a:ext cx="87910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atin typeface="Palatino Linotype" charset="0"/>
                <a:ea typeface="Palatino Linotype" charset="0"/>
                <a:cs typeface="Palatino Linotype" charset="0"/>
              </a:rPr>
              <a:t>Prawa </a:t>
            </a:r>
            <a:r>
              <a:rPr lang="pl-PL" sz="2000" b="1" dirty="0">
                <a:latin typeface="Palatino Linotype" charset="0"/>
                <a:ea typeface="Palatino Linotype" charset="0"/>
                <a:cs typeface="Palatino Linotype" charset="0"/>
              </a:rPr>
              <a:t>autorskie</a:t>
            </a:r>
            <a:endParaRPr lang="pl-PL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uprawnienia, które chronią interesy </a:t>
            </a: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twórców i upoważniają do </a:t>
            </a: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decydowania </a:t>
            </a: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o sposobie korzystania z danego dzieła czy </a:t>
            </a: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produktu.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Przedmiotem </a:t>
            </a: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prawa autorskiego jest każdy przejaw działalności twórczej o indywidualnym charakterze, ustalony w jakiejkolwiek postaci, niezależnie od wartości, przeznaczenia i sposobu wyrażenia (utwór</a:t>
            </a: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).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Przedmiotem </a:t>
            </a: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prawa autorskiego są </a:t>
            </a: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również programy komputerowe, czy audiowizualne </a:t>
            </a: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(w tym filmowe</a:t>
            </a:r>
            <a:r>
              <a:rPr lang="pl-PL" sz="2000" dirty="0" smtClean="0">
                <a:latin typeface="Palatino Linotype" charset="0"/>
                <a:ea typeface="Palatino Linotype" charset="0"/>
                <a:cs typeface="Palatino Linotype" charset="0"/>
              </a:rPr>
              <a:t>).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sz="20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Ochroną objęty może być wyłącznie sposób wyrażenia; nie są objęte ochroną odkrycia, idee, procedury, metody i zasady działania oraz koncepcje matematyczne.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sz="20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ustomShape 1"/>
          <p:cNvSpPr>
            <a:spLocks noChangeArrowheads="1"/>
          </p:cNvSpPr>
          <p:nvPr/>
        </p:nvSpPr>
        <p:spPr bwMode="auto">
          <a:xfrm>
            <a:off x="457200" y="133350"/>
            <a:ext cx="82264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/>
          </a:p>
          <a:p>
            <a:pPr algn="ctr" eaLnBrk="1" hangingPunct="1">
              <a:lnSpc>
                <a:spcPct val="90000"/>
              </a:lnSpc>
            </a:pPr>
            <a:endParaRPr lang="x-none" altLang="x-none"/>
          </a:p>
        </p:txBody>
      </p:sp>
      <p:sp>
        <p:nvSpPr>
          <p:cNvPr id="338" name="CustomShape 2"/>
          <p:cNvSpPr/>
          <p:nvPr/>
        </p:nvSpPr>
        <p:spPr>
          <a:xfrm>
            <a:off x="274638" y="895350"/>
            <a:ext cx="6397625" cy="5300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26627" name="Prostoką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Obraz 3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200">
            <a:off x="6323013" y="4481513"/>
            <a:ext cx="20764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54688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74638" y="1189038"/>
            <a:ext cx="8150225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800" dirty="0">
                <a:latin typeface="Palatino Linotype" charset="0"/>
                <a:ea typeface="Palatino Linotype" charset="0"/>
                <a:cs typeface="Palatino Linotype" charset="0"/>
              </a:rPr>
              <a:t>g</a:t>
            </a:r>
            <a:r>
              <a:rPr lang="pl-PL" sz="2800" dirty="0">
                <a:latin typeface="Palatino Linotype" charset="0"/>
                <a:ea typeface="Palatino Linotype" charset="0"/>
                <a:cs typeface="Palatino Linotype" charset="0"/>
              </a:rPr>
              <a:t>warantują </a:t>
            </a:r>
            <a:r>
              <a:rPr lang="pl-PL" sz="2800" dirty="0" smtClean="0">
                <a:latin typeface="Palatino Linotype" charset="0"/>
                <a:ea typeface="Palatino Linotype" charset="0"/>
                <a:cs typeface="Palatino Linotype" charset="0"/>
              </a:rPr>
              <a:t>wynagrodzenie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sz="28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800" dirty="0">
                <a:latin typeface="Palatino Linotype" charset="0"/>
                <a:ea typeface="Palatino Linotype" charset="0"/>
                <a:cs typeface="Palatino Linotype" charset="0"/>
              </a:rPr>
              <a:t>s</a:t>
            </a:r>
            <a:r>
              <a:rPr lang="pl-PL" sz="2800" dirty="0">
                <a:latin typeface="Palatino Linotype" charset="0"/>
                <a:ea typeface="Palatino Linotype" charset="0"/>
                <a:cs typeface="Palatino Linotype" charset="0"/>
              </a:rPr>
              <a:t>tymulują </a:t>
            </a:r>
            <a:r>
              <a:rPr lang="pl-PL" sz="2800" dirty="0" smtClean="0">
                <a:latin typeface="Palatino Linotype" charset="0"/>
                <a:ea typeface="Palatino Linotype" charset="0"/>
                <a:cs typeface="Palatino Linotype" charset="0"/>
              </a:rPr>
              <a:t>twórczość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sz="28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800" dirty="0">
                <a:latin typeface="Palatino Linotype" charset="0"/>
                <a:ea typeface="Palatino Linotype" charset="0"/>
                <a:cs typeface="Palatino Linotype" charset="0"/>
              </a:rPr>
              <a:t>g</a:t>
            </a:r>
            <a:r>
              <a:rPr lang="pl-PL" sz="2800" dirty="0">
                <a:latin typeface="Palatino Linotype" charset="0"/>
                <a:ea typeface="Palatino Linotype" charset="0"/>
                <a:cs typeface="Palatino Linotype" charset="0"/>
              </a:rPr>
              <a:t>warantują prawo do </a:t>
            </a:r>
            <a:r>
              <a:rPr lang="pl-PL" sz="2800" dirty="0" smtClean="0">
                <a:latin typeface="Palatino Linotype" charset="0"/>
                <a:ea typeface="Palatino Linotype" charset="0"/>
                <a:cs typeface="Palatino Linotype" charset="0"/>
              </a:rPr>
              <a:t>autorstwa, rozpowszechniania</a:t>
            </a:r>
            <a:r>
              <a:rPr lang="pl-PL" sz="2800" dirty="0">
                <a:latin typeface="Palatino Linotype" charset="0"/>
                <a:ea typeface="Palatino Linotype" charset="0"/>
                <a:cs typeface="Palatino Linotype" charset="0"/>
              </a:rPr>
              <a:t>, </a:t>
            </a:r>
            <a:r>
              <a:rPr lang="pl-PL" sz="2800" dirty="0">
                <a:latin typeface="Palatino Linotype" charset="0"/>
                <a:ea typeface="Palatino Linotype" charset="0"/>
                <a:cs typeface="Palatino Linotype" charset="0"/>
              </a:rPr>
              <a:t>kontroli nad </a:t>
            </a:r>
            <a:r>
              <a:rPr lang="pl-PL" sz="2800" dirty="0">
                <a:latin typeface="Palatino Linotype" charset="0"/>
                <a:ea typeface="Palatino Linotype" charset="0"/>
                <a:cs typeface="Palatino Linotype" charset="0"/>
              </a:rPr>
              <a:t>korzystaniem (prawa majątkowe i osobiste)</a:t>
            </a:r>
            <a:endParaRPr lang="pl-PL" sz="28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dirty="0">
              <a:latin typeface="+mn-lt"/>
              <a:ea typeface="+mn-ea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dirty="0"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ustomShape 1"/>
          <p:cNvSpPr>
            <a:spLocks noChangeArrowheads="1"/>
          </p:cNvSpPr>
          <p:nvPr/>
        </p:nvSpPr>
        <p:spPr bwMode="auto">
          <a:xfrm>
            <a:off x="457200" y="133350"/>
            <a:ext cx="82264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/>
          </a:p>
          <a:p>
            <a:pPr algn="ctr" eaLnBrk="1" hangingPunct="1">
              <a:lnSpc>
                <a:spcPct val="90000"/>
              </a:lnSpc>
            </a:pPr>
            <a:endParaRPr lang="x-none" altLang="x-none"/>
          </a:p>
        </p:txBody>
      </p:sp>
      <p:sp>
        <p:nvSpPr>
          <p:cNvPr id="338" name="CustomShape 2"/>
          <p:cNvSpPr/>
          <p:nvPr/>
        </p:nvSpPr>
        <p:spPr>
          <a:xfrm>
            <a:off x="274638" y="895350"/>
            <a:ext cx="6397625" cy="5300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27651" name="Prostoką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Obraz 3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200">
            <a:off x="2853511" y="3962318"/>
            <a:ext cx="14255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54688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Prostokąt 1"/>
          <p:cNvSpPr>
            <a:spLocks noChangeArrowheads="1"/>
          </p:cNvSpPr>
          <p:nvPr/>
        </p:nvSpPr>
        <p:spPr bwMode="auto">
          <a:xfrm>
            <a:off x="274638" y="804863"/>
            <a:ext cx="8161337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  <a:t>Opracowanie cudzego utworu, w szczególności tłumaczenie, przeróbka, adaptacja, jest przedmiotem prawa autorskiego bez uszczerbku dla prawa do utworu pierwotnego.</a:t>
            </a:r>
          </a:p>
          <a:p>
            <a:pPr algn="just" eaLnBrk="1" hangingPunct="1">
              <a:buFontTx/>
              <a:buChar char="-"/>
            </a:pPr>
            <a:endParaRPr lang="pl-PL" altLang="x-none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 eaLnBrk="1" hangingPunct="1">
              <a:buFontTx/>
              <a:buChar char="-"/>
            </a:pPr>
            <a:r>
              <a:rPr lang="pl-PL" altLang="x-none" sz="2400" dirty="0">
                <a:latin typeface="Palatino Linotype" charset="0"/>
                <a:ea typeface="Palatino Linotype" charset="0"/>
                <a:cs typeface="Palatino Linotype" charset="0"/>
              </a:rPr>
              <a:t>Rozporządzanie i korzystanie z opracowania zależy od zezwolenia twórcy (prawo zależne)</a:t>
            </a:r>
          </a:p>
          <a:p>
            <a:pPr algn="just" eaLnBrk="1" hangingPunct="1">
              <a:buFontTx/>
              <a:buChar char="-"/>
            </a:pPr>
            <a:endParaRPr lang="pl-PL" altLang="x-none" sz="20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9" name="Obraz 2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25" y="3444893"/>
            <a:ext cx="1386417" cy="298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ustomShape 1"/>
          <p:cNvSpPr>
            <a:spLocks noChangeArrowheads="1"/>
          </p:cNvSpPr>
          <p:nvPr/>
        </p:nvSpPr>
        <p:spPr bwMode="auto">
          <a:xfrm>
            <a:off x="457200" y="133350"/>
            <a:ext cx="82264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x-none" altLang="x-none"/>
          </a:p>
          <a:p>
            <a:pPr algn="ctr" eaLnBrk="1" hangingPunct="1">
              <a:lnSpc>
                <a:spcPct val="90000"/>
              </a:lnSpc>
            </a:pPr>
            <a:endParaRPr lang="x-none" altLang="x-none"/>
          </a:p>
        </p:txBody>
      </p:sp>
      <p:sp>
        <p:nvSpPr>
          <p:cNvPr id="338" name="CustomShape 2"/>
          <p:cNvSpPr/>
          <p:nvPr/>
        </p:nvSpPr>
        <p:spPr>
          <a:xfrm>
            <a:off x="274638" y="895350"/>
            <a:ext cx="6397625" cy="5300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29699" name="Prostoką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9900"/>
            <a:ext cx="8982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54688"/>
            <a:ext cx="13747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57200" y="1003300"/>
            <a:ext cx="7805738" cy="5230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atin typeface="Palatino Linotype" charset="0"/>
                <a:ea typeface="Palatino Linotype" charset="0"/>
                <a:cs typeface="Palatino Linotype" charset="0"/>
              </a:rPr>
              <a:t>BEZPŁATNE KORZYSTANIE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400" dirty="0">
                <a:latin typeface="Palatino Linotype" charset="0"/>
                <a:ea typeface="Palatino Linotype" charset="0"/>
                <a:cs typeface="Palatino Linotype" charset="0"/>
              </a:rPr>
              <a:t>odkrycia,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400" dirty="0">
                <a:latin typeface="Palatino Linotype" charset="0"/>
                <a:ea typeface="Palatino Linotype" charset="0"/>
                <a:cs typeface="Palatino Linotype" charset="0"/>
              </a:rPr>
              <a:t> idee</a:t>
            </a:r>
            <a:r>
              <a:rPr lang="pl-PL" sz="2400" dirty="0">
                <a:latin typeface="Palatino Linotype" charset="0"/>
                <a:ea typeface="Palatino Linotype" charset="0"/>
                <a:cs typeface="Palatino Linotype" charset="0"/>
              </a:rPr>
              <a:t>, </a:t>
            </a:r>
            <a:endParaRPr lang="pl-PL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400" dirty="0">
                <a:latin typeface="Palatino Linotype" charset="0"/>
                <a:ea typeface="Palatino Linotype" charset="0"/>
                <a:cs typeface="Palatino Linotype" charset="0"/>
              </a:rPr>
              <a:t>procedury</a:t>
            </a:r>
            <a:r>
              <a:rPr lang="pl-PL" sz="2400" dirty="0">
                <a:latin typeface="Palatino Linotype" charset="0"/>
                <a:ea typeface="Palatino Linotype" charset="0"/>
                <a:cs typeface="Palatino Linotype" charset="0"/>
              </a:rPr>
              <a:t>, </a:t>
            </a:r>
            <a:endParaRPr lang="pl-PL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400" dirty="0">
                <a:latin typeface="Palatino Linotype" charset="0"/>
                <a:ea typeface="Palatino Linotype" charset="0"/>
                <a:cs typeface="Palatino Linotype" charset="0"/>
              </a:rPr>
              <a:t>metody </a:t>
            </a:r>
            <a:r>
              <a:rPr lang="pl-PL" sz="2400" dirty="0">
                <a:latin typeface="Palatino Linotype" charset="0"/>
                <a:ea typeface="Palatino Linotype" charset="0"/>
                <a:cs typeface="Palatino Linotype" charset="0"/>
              </a:rPr>
              <a:t>i zasady działania </a:t>
            </a:r>
            <a:endParaRPr lang="pl-PL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400" dirty="0">
                <a:latin typeface="Palatino Linotype" charset="0"/>
                <a:ea typeface="Palatino Linotype" charset="0"/>
                <a:cs typeface="Palatino Linotype" charset="0"/>
              </a:rPr>
              <a:t>koncepcje </a:t>
            </a:r>
            <a:r>
              <a:rPr lang="pl-PL" sz="2400" dirty="0">
                <a:latin typeface="Palatino Linotype" charset="0"/>
                <a:ea typeface="Palatino Linotype" charset="0"/>
                <a:cs typeface="Palatino Linotype" charset="0"/>
              </a:rPr>
              <a:t>matematyczne </a:t>
            </a:r>
            <a:endParaRPr lang="pl-PL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Nie stanowią przedmiotu prawa autorskiego: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1) akty normatywne lub ich urzędowe projekty;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2) urzędowe dokumenty, materiały, znaki i symbole;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3) opublikowane opisy patentowe lub ochronne;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4) proste informacje prasowe</a:t>
            </a:r>
            <a:r>
              <a:rPr lang="pl-PL" sz="2000" dirty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r>
              <a:rPr lang="pl-PL" sz="24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pl-PL" sz="24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sz="2400" dirty="0">
                <a:latin typeface="Palatino Linotype" charset="0"/>
                <a:ea typeface="Palatino Linotype" charset="0"/>
                <a:cs typeface="Palatino Linotype" charset="0"/>
              </a:rPr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ea typeface="+mn-ea"/>
              <a:cs typeface="+mn-cs"/>
            </a:endParaRPr>
          </a:p>
        </p:txBody>
      </p:sp>
      <p:pic>
        <p:nvPicPr>
          <p:cNvPr id="29702" name="Obraz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611313"/>
            <a:ext cx="23082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stomShape 4"/>
          <p:cNvSpPr>
            <a:spLocks noChangeArrowheads="1"/>
          </p:cNvSpPr>
          <p:nvPr/>
        </p:nvSpPr>
        <p:spPr bwMode="auto">
          <a:xfrm>
            <a:off x="6904038" y="5342466"/>
            <a:ext cx="1604434" cy="781581"/>
          </a:xfrm>
          <a:prstGeom prst="wedgeRoundRectCallout">
            <a:avLst>
              <a:gd name="adj1" fmla="val 5051"/>
              <a:gd name="adj2" fmla="val 33093"/>
              <a:gd name="adj3" fmla="val 16667"/>
            </a:avLst>
          </a:prstGeom>
          <a:solidFill>
            <a:srgbClr val="729FCF"/>
          </a:solidFill>
          <a:ln w="9525">
            <a:solidFill>
              <a:srgbClr val="3465A4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/>
            <a:r>
              <a:rPr lang="pl-PL" altLang="x-none" sz="3600" i="1" smtClean="0">
                <a:latin typeface="Corbel" charset="0"/>
              </a:rPr>
              <a:t>cytat</a:t>
            </a:r>
            <a:endParaRPr lang="x-none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6129</TotalTime>
  <Words>1272</Words>
  <Application>Microsoft Macintosh PowerPoint</Application>
  <PresentationFormat>Pokaz na ekranie (4:3)</PresentationFormat>
  <Paragraphs>226</Paragraphs>
  <Slides>35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35</vt:i4>
      </vt:variant>
    </vt:vector>
  </HeadingPairs>
  <TitlesOfParts>
    <vt:vector size="52" baseType="lpstr">
      <vt:lpstr>Arial</vt:lpstr>
      <vt:lpstr>DejaVu Sans</vt:lpstr>
      <vt:lpstr>Times New Roman</vt:lpstr>
      <vt:lpstr>Calibri</vt:lpstr>
      <vt:lpstr>Palatino Linotype</vt:lpstr>
      <vt:lpstr>Courier New</vt:lpstr>
      <vt:lpstr>StarSymbol</vt:lpstr>
      <vt:lpstr>Lohit Hindi</vt:lpstr>
      <vt:lpstr>Corbel</vt:lpstr>
      <vt:lpstr>Droid Sans Fallback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mtrowski</dc:creator>
  <cp:lastModifiedBy>Michał Trowski</cp:lastModifiedBy>
  <cp:revision>153</cp:revision>
  <dcterms:modified xsi:type="dcterms:W3CDTF">2017-11-14T07:23:44Z</dcterms:modified>
</cp:coreProperties>
</file>